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303" r:id="rId2"/>
    <p:sldId id="291" r:id="rId3"/>
    <p:sldId id="362" r:id="rId4"/>
    <p:sldId id="285" r:id="rId5"/>
    <p:sldId id="357" r:id="rId6"/>
    <p:sldId id="391" r:id="rId7"/>
    <p:sldId id="385" r:id="rId8"/>
    <p:sldId id="386" r:id="rId9"/>
    <p:sldId id="387" r:id="rId10"/>
    <p:sldId id="388" r:id="rId11"/>
    <p:sldId id="292" r:id="rId12"/>
    <p:sldId id="284" r:id="rId13"/>
    <p:sldId id="381" r:id="rId14"/>
    <p:sldId id="382" r:id="rId15"/>
    <p:sldId id="383" r:id="rId16"/>
    <p:sldId id="365" r:id="rId17"/>
    <p:sldId id="368" r:id="rId18"/>
    <p:sldId id="369" r:id="rId19"/>
    <p:sldId id="370" r:id="rId20"/>
    <p:sldId id="371" r:id="rId21"/>
    <p:sldId id="372" r:id="rId22"/>
    <p:sldId id="373" r:id="rId23"/>
    <p:sldId id="374" r:id="rId24"/>
    <p:sldId id="375" r:id="rId25"/>
    <p:sldId id="376" r:id="rId26"/>
    <p:sldId id="377" r:id="rId27"/>
    <p:sldId id="379" r:id="rId28"/>
    <p:sldId id="378" r:id="rId29"/>
    <p:sldId id="380" r:id="rId30"/>
    <p:sldId id="351" r:id="rId31"/>
    <p:sldId id="295" r:id="rId32"/>
    <p:sldId id="298" r:id="rId33"/>
    <p:sldId id="299" r:id="rId34"/>
    <p:sldId id="300" r:id="rId35"/>
    <p:sldId id="301" r:id="rId36"/>
    <p:sldId id="302" r:id="rId37"/>
    <p:sldId id="389" r:id="rId38"/>
    <p:sldId id="304" r:id="rId39"/>
    <p:sldId id="305" r:id="rId40"/>
    <p:sldId id="390"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27" r:id="rId63"/>
    <p:sldId id="328" r:id="rId64"/>
    <p:sldId id="329" r:id="rId65"/>
    <p:sldId id="330" r:id="rId66"/>
    <p:sldId id="331" r:id="rId67"/>
    <p:sldId id="332" r:id="rId68"/>
    <p:sldId id="333" r:id="rId69"/>
    <p:sldId id="334" r:id="rId70"/>
    <p:sldId id="335" r:id="rId71"/>
    <p:sldId id="336" r:id="rId72"/>
    <p:sldId id="337" r:id="rId73"/>
    <p:sldId id="338" r:id="rId74"/>
    <p:sldId id="339" r:id="rId75"/>
    <p:sldId id="340" r:id="rId76"/>
    <p:sldId id="341" r:id="rId77"/>
    <p:sldId id="342" r:id="rId78"/>
    <p:sldId id="344" r:id="rId79"/>
    <p:sldId id="345" r:id="rId80"/>
    <p:sldId id="346" r:id="rId81"/>
    <p:sldId id="347" r:id="rId82"/>
    <p:sldId id="348" r:id="rId83"/>
    <p:sldId id="349" r:id="rId84"/>
    <p:sldId id="350" r:id="rId85"/>
    <p:sldId id="363" r:id="rId86"/>
    <p:sldId id="384" r:id="rId87"/>
    <p:sldId id="364" r:id="rId88"/>
    <p:sldId id="257" r:id="rId89"/>
  </p:sldIdLst>
  <p:sldSz cx="12239625" cy="6840538"/>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autoAdjust="0"/>
    <p:restoredTop sz="89100"/>
  </p:normalViewPr>
  <p:slideViewPr>
    <p:cSldViewPr showGuides="1">
      <p:cViewPr varScale="1">
        <p:scale>
          <a:sx n="86" d="100"/>
          <a:sy n="86" d="100"/>
        </p:scale>
        <p:origin x="466" y="62"/>
      </p:cViewPr>
      <p:guideLst/>
    </p:cSldViewPr>
  </p:slideViewPr>
  <p:notesTextViewPr>
    <p:cViewPr>
      <p:scale>
        <a:sx n="85" d="100"/>
        <a:sy n="85" d="100"/>
      </p:scale>
      <p:origin x="0" y="0"/>
    </p:cViewPr>
  </p:notesTextViewPr>
  <p:notesViewPr>
    <p:cSldViewPr>
      <p:cViewPr varScale="1">
        <p:scale>
          <a:sx n="148" d="100"/>
          <a:sy n="148" d="100"/>
        </p:scale>
        <p:origin x="5352"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uck,DD,Detlef,TUS3 R" userId="aaca4f01-aab3-47be-b504-9ac65f634aac" providerId="ADAL" clId="{1A2957BB-3315-4EE9-ADEB-DB2DF66EE886}"/>
    <pc:docChg chg="undo custSel addSld delSld modSld">
      <pc:chgData name="Nauck,DD,Detlef,TUS3 R" userId="aaca4f01-aab3-47be-b504-9ac65f634aac" providerId="ADAL" clId="{1A2957BB-3315-4EE9-ADEB-DB2DF66EE886}" dt="2022-08-03T16:56:24.389" v="203" actId="20577"/>
      <pc:docMkLst>
        <pc:docMk/>
      </pc:docMkLst>
      <pc:sldChg chg="modSp add del mod">
        <pc:chgData name="Nauck,DD,Detlef,TUS3 R" userId="aaca4f01-aab3-47be-b504-9ac65f634aac" providerId="ADAL" clId="{1A2957BB-3315-4EE9-ADEB-DB2DF66EE886}" dt="2022-08-03T16:53:17.544" v="88" actId="47"/>
        <pc:sldMkLst>
          <pc:docMk/>
          <pc:sldMk cId="4026941485" sldId="357"/>
        </pc:sldMkLst>
        <pc:spChg chg="mod">
          <ac:chgData name="Nauck,DD,Detlef,TUS3 R" userId="aaca4f01-aab3-47be-b504-9ac65f634aac" providerId="ADAL" clId="{1A2957BB-3315-4EE9-ADEB-DB2DF66EE886}" dt="2022-08-03T16:36:48.597" v="86" actId="20577"/>
          <ac:spMkLst>
            <pc:docMk/>
            <pc:sldMk cId="4026941485" sldId="357"/>
            <ac:spMk id="12" creationId="{00000000-0000-0000-0000-000000000000}"/>
          </ac:spMkLst>
        </pc:spChg>
      </pc:sldChg>
      <pc:sldChg chg="addSp delSp modSp new mod modClrScheme chgLayout">
        <pc:chgData name="Nauck,DD,Detlef,TUS3 R" userId="aaca4f01-aab3-47be-b504-9ac65f634aac" providerId="ADAL" clId="{1A2957BB-3315-4EE9-ADEB-DB2DF66EE886}" dt="2022-08-03T16:56:24.389" v="203" actId="20577"/>
        <pc:sldMkLst>
          <pc:docMk/>
          <pc:sldMk cId="1168114661" sldId="391"/>
        </pc:sldMkLst>
        <pc:spChg chg="del mod ord">
          <ac:chgData name="Nauck,DD,Detlef,TUS3 R" userId="aaca4f01-aab3-47be-b504-9ac65f634aac" providerId="ADAL" clId="{1A2957BB-3315-4EE9-ADEB-DB2DF66EE886}" dt="2022-08-03T16:53:26.551" v="90" actId="700"/>
          <ac:spMkLst>
            <pc:docMk/>
            <pc:sldMk cId="1168114661" sldId="391"/>
            <ac:spMk id="2" creationId="{B9925FA5-39A3-4142-A82E-452DDAD8A1A9}"/>
          </ac:spMkLst>
        </pc:spChg>
        <pc:spChg chg="mod ord">
          <ac:chgData name="Nauck,DD,Detlef,TUS3 R" userId="aaca4f01-aab3-47be-b504-9ac65f634aac" providerId="ADAL" clId="{1A2957BB-3315-4EE9-ADEB-DB2DF66EE886}" dt="2022-08-03T16:53:26.551" v="90" actId="700"/>
          <ac:spMkLst>
            <pc:docMk/>
            <pc:sldMk cId="1168114661" sldId="391"/>
            <ac:spMk id="3" creationId="{EC3FFD87-5EDB-48BD-87F5-85F5EBD3652B}"/>
          </ac:spMkLst>
        </pc:spChg>
        <pc:spChg chg="mod ord">
          <ac:chgData name="Nauck,DD,Detlef,TUS3 R" userId="aaca4f01-aab3-47be-b504-9ac65f634aac" providerId="ADAL" clId="{1A2957BB-3315-4EE9-ADEB-DB2DF66EE886}" dt="2022-08-03T16:55:02.915" v="130" actId="1038"/>
          <ac:spMkLst>
            <pc:docMk/>
            <pc:sldMk cId="1168114661" sldId="391"/>
            <ac:spMk id="4" creationId="{19CA675B-6B55-4809-9F1C-821CD652BECE}"/>
          </ac:spMkLst>
        </pc:spChg>
        <pc:spChg chg="mod ord">
          <ac:chgData name="Nauck,DD,Detlef,TUS3 R" userId="aaca4f01-aab3-47be-b504-9ac65f634aac" providerId="ADAL" clId="{1A2957BB-3315-4EE9-ADEB-DB2DF66EE886}" dt="2022-08-03T16:55:02.915" v="130" actId="1038"/>
          <ac:spMkLst>
            <pc:docMk/>
            <pc:sldMk cId="1168114661" sldId="391"/>
            <ac:spMk id="5" creationId="{51DF66E8-012C-4C60-8E22-EE75CD0A31A3}"/>
          </ac:spMkLst>
        </pc:spChg>
        <pc:spChg chg="add mod ord">
          <ac:chgData name="Nauck,DD,Detlef,TUS3 R" userId="aaca4f01-aab3-47be-b504-9ac65f634aac" providerId="ADAL" clId="{1A2957BB-3315-4EE9-ADEB-DB2DF66EE886}" dt="2022-08-03T16:56:24.389" v="203" actId="20577"/>
          <ac:spMkLst>
            <pc:docMk/>
            <pc:sldMk cId="1168114661" sldId="391"/>
            <ac:spMk id="6" creationId="{3607B2A6-01DB-4CA8-8D79-8B27B1CB1997}"/>
          </ac:spMkLst>
        </pc:spChg>
      </pc:sldChg>
    </pc:docChg>
  </pc:docChgLst>
  <pc:docChgLst>
    <pc:chgData name="Nauck,DD,Detlef,TUS1 R" userId="aaca4f01-aab3-47be-b504-9ac65f634aac" providerId="ADAL" clId="{A1BC770E-DB3B-4D71-85B2-FE3531C0CED2}"/>
    <pc:docChg chg="modSld">
      <pc:chgData name="Nauck,DD,Detlef,TUS1 R" userId="aaca4f01-aab3-47be-b504-9ac65f634aac" providerId="ADAL" clId="{A1BC770E-DB3B-4D71-85B2-FE3531C0CED2}" dt="2021-07-28T11:53:03.497" v="17" actId="20577"/>
      <pc:docMkLst>
        <pc:docMk/>
      </pc:docMkLst>
      <pc:sldChg chg="modSp mod">
        <pc:chgData name="Nauck,DD,Detlef,TUS1 R" userId="aaca4f01-aab3-47be-b504-9ac65f634aac" providerId="ADAL" clId="{A1BC770E-DB3B-4D71-85B2-FE3531C0CED2}" dt="2021-07-28T11:53:03.497" v="17" actId="20577"/>
        <pc:sldMkLst>
          <pc:docMk/>
          <pc:sldMk cId="2287837749" sldId="379"/>
        </pc:sldMkLst>
        <pc:spChg chg="mod">
          <ac:chgData name="Nauck,DD,Detlef,TUS1 R" userId="aaca4f01-aab3-47be-b504-9ac65f634aac" providerId="ADAL" clId="{A1BC770E-DB3B-4D71-85B2-FE3531C0CED2}" dt="2021-07-28T11:53:03.497" v="17" actId="20577"/>
          <ac:spMkLst>
            <pc:docMk/>
            <pc:sldMk cId="2287837749" sldId="379"/>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266EBB-0E58-47B2-8EA8-A694003FD0F2}" type="datetimeFigureOut">
              <a:rPr lang="en-GB" smtClean="0"/>
              <a:t>03/08/2022</a:t>
            </a:fld>
            <a:endParaRPr lang="en-GB"/>
          </a:p>
        </p:txBody>
      </p:sp>
      <p:sp>
        <p:nvSpPr>
          <p:cNvPr id="4" name="Slide Image Placeholder 3"/>
          <p:cNvSpPr>
            <a:spLocks noGrp="1" noRot="1" noChangeAspect="1"/>
          </p:cNvSpPr>
          <p:nvPr>
            <p:ph type="sldImg" idx="2"/>
          </p:nvPr>
        </p:nvSpPr>
        <p:spPr>
          <a:xfrm>
            <a:off x="668338" y="1143000"/>
            <a:ext cx="55213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C50299-5D49-4341-93C4-E56654763289}" type="slidenum">
              <a:rPr lang="en-GB" smtClean="0"/>
              <a:t>‹#›</a:t>
            </a:fld>
            <a:endParaRPr lang="en-GB"/>
          </a:p>
        </p:txBody>
      </p:sp>
    </p:spTree>
    <p:extLst>
      <p:ext uri="{BB962C8B-B14F-4D97-AF65-F5344CB8AC3E}">
        <p14:creationId xmlns:p14="http://schemas.microsoft.com/office/powerpoint/2010/main" val="889434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a:solidFill>
                  <a:schemeClr val="tx1"/>
                </a:solidFill>
                <a:effectLst/>
                <a:latin typeface="+mn-lt"/>
                <a:ea typeface="+mn-ea"/>
                <a:cs typeface="+mn-cs"/>
              </a:rPr>
              <a:t>Security </a:t>
            </a:r>
            <a:r>
              <a:rPr lang="en-GB" sz="1200" b="0" i="0" u="none" strike="noStrike" kern="1200" dirty="0">
                <a:solidFill>
                  <a:schemeClr val="tx1"/>
                </a:solidFill>
                <a:effectLst/>
                <a:latin typeface="+mn-lt"/>
                <a:ea typeface="+mn-ea"/>
                <a:cs typeface="+mn-cs"/>
              </a:rPr>
              <a:t>classification options:</a:t>
            </a:r>
            <a:br>
              <a:rPr lang="en-GB" sz="1200" b="0" i="0" u="none" strike="noStrike" kern="1200" dirty="0">
                <a:solidFill>
                  <a:schemeClr val="tx1"/>
                </a:solidFill>
                <a:effectLst/>
                <a:latin typeface="+mn-lt"/>
                <a:ea typeface="+mn-ea"/>
                <a:cs typeface="+mn-cs"/>
              </a:rPr>
            </a:br>
            <a:r>
              <a:rPr lang="en-GB" sz="1200" b="0" i="0" u="none" strike="noStrike" kern="1200" dirty="0">
                <a:solidFill>
                  <a:schemeClr val="tx1"/>
                </a:solidFill>
                <a:effectLst/>
                <a:latin typeface="+mn-lt"/>
                <a:ea typeface="+mn-ea"/>
                <a:cs typeface="+mn-cs"/>
              </a:rPr>
              <a:t>– Public</a:t>
            </a:r>
          </a:p>
          <a:p>
            <a:r>
              <a:rPr lang="en-GB" sz="1200" b="0" i="0" u="none" strike="noStrike" kern="1200" dirty="0">
                <a:solidFill>
                  <a:schemeClr val="tx1"/>
                </a:solidFill>
                <a:effectLst/>
                <a:latin typeface="+mn-lt"/>
                <a:ea typeface="+mn-ea"/>
                <a:cs typeface="+mn-cs"/>
              </a:rPr>
              <a:t>– Internal</a:t>
            </a:r>
          </a:p>
          <a:p>
            <a:r>
              <a:rPr lang="en-GB" sz="1200" b="0" i="0" u="none" strike="noStrike" kern="1200" dirty="0">
                <a:solidFill>
                  <a:schemeClr val="tx1"/>
                </a:solidFill>
                <a:effectLst/>
                <a:latin typeface="+mn-lt"/>
                <a:ea typeface="+mn-ea"/>
                <a:cs typeface="+mn-cs"/>
              </a:rPr>
              <a:t>– Confidential</a:t>
            </a:r>
          </a:p>
          <a:p>
            <a:r>
              <a:rPr lang="en-GB" sz="1200" b="0" i="0" u="none" strike="noStrike" kern="1200" dirty="0">
                <a:solidFill>
                  <a:schemeClr val="tx1"/>
                </a:solidFill>
                <a:effectLst/>
                <a:latin typeface="+mn-lt"/>
                <a:ea typeface="+mn-ea"/>
                <a:cs typeface="+mn-cs"/>
              </a:rPr>
              <a:t>– Highly Confidential</a:t>
            </a:r>
          </a:p>
          <a:p>
            <a:br>
              <a:rPr lang="en-GB" sz="1200" b="0" i="0" u="none" strike="noStrike"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EFC50299-5D49-4341-93C4-E56654763289}" type="slidenum">
              <a:rPr lang="en-GB" smtClean="0"/>
              <a:t>1</a:t>
            </a:fld>
            <a:endParaRPr lang="en-GB"/>
          </a:p>
        </p:txBody>
      </p:sp>
    </p:spTree>
    <p:extLst>
      <p:ext uri="{BB962C8B-B14F-4D97-AF65-F5344CB8AC3E}">
        <p14:creationId xmlns:p14="http://schemas.microsoft.com/office/powerpoint/2010/main" val="2379645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AF038424-2656-4823-A980-6BF9CD66BB8B}" type="slidenum">
              <a:rPr lang="en-GB" smtClean="0"/>
              <a:pPr>
                <a:defRPr/>
              </a:pPr>
              <a:t>55</a:t>
            </a:fld>
            <a:endParaRPr lang="en-GB"/>
          </a:p>
        </p:txBody>
      </p:sp>
    </p:spTree>
    <p:extLst>
      <p:ext uri="{BB962C8B-B14F-4D97-AF65-F5344CB8AC3E}">
        <p14:creationId xmlns:p14="http://schemas.microsoft.com/office/powerpoint/2010/main" val="365246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AF038424-2656-4823-A980-6BF9CD66BB8B}" type="slidenum">
              <a:rPr lang="en-GB" smtClean="0"/>
              <a:pPr>
                <a:defRPr/>
              </a:pPr>
              <a:t>56</a:t>
            </a:fld>
            <a:endParaRPr lang="en-GB"/>
          </a:p>
        </p:txBody>
      </p:sp>
    </p:spTree>
    <p:extLst>
      <p:ext uri="{BB962C8B-B14F-4D97-AF65-F5344CB8AC3E}">
        <p14:creationId xmlns:p14="http://schemas.microsoft.com/office/powerpoint/2010/main" val="334425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AF038424-2656-4823-A980-6BF9CD66BB8B}" type="slidenum">
              <a:rPr lang="en-GB" smtClean="0"/>
              <a:pPr>
                <a:defRPr/>
              </a:pPr>
              <a:t>57</a:t>
            </a:fld>
            <a:endParaRPr lang="en-GB"/>
          </a:p>
        </p:txBody>
      </p:sp>
    </p:spTree>
    <p:extLst>
      <p:ext uri="{BB962C8B-B14F-4D97-AF65-F5344CB8AC3E}">
        <p14:creationId xmlns:p14="http://schemas.microsoft.com/office/powerpoint/2010/main" val="2723753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http://commons.wikimedia.org/wiki/File:Empirical_Rule.PNG</a:t>
            </a:r>
          </a:p>
        </p:txBody>
      </p:sp>
      <p:sp>
        <p:nvSpPr>
          <p:cNvPr id="4" name="Slide Number Placeholder 3"/>
          <p:cNvSpPr>
            <a:spLocks noGrp="1"/>
          </p:cNvSpPr>
          <p:nvPr>
            <p:ph type="sldNum" sz="quarter" idx="10"/>
          </p:nvPr>
        </p:nvSpPr>
        <p:spPr/>
        <p:txBody>
          <a:bodyPr/>
          <a:lstStyle/>
          <a:p>
            <a:pPr>
              <a:defRPr/>
            </a:pPr>
            <a:fld id="{AF038424-2656-4823-A980-6BF9CD66BB8B}" type="slidenum">
              <a:rPr lang="en-GB" smtClean="0"/>
              <a:pPr>
                <a:defRPr/>
              </a:pPr>
              <a:t>58</a:t>
            </a:fld>
            <a:endParaRPr lang="en-GB"/>
          </a:p>
        </p:txBody>
      </p:sp>
    </p:spTree>
    <p:extLst>
      <p:ext uri="{BB962C8B-B14F-4D97-AF65-F5344CB8AC3E}">
        <p14:creationId xmlns:p14="http://schemas.microsoft.com/office/powerpoint/2010/main" val="4085197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AF038424-2656-4823-A980-6BF9CD66BB8B}" type="slidenum">
              <a:rPr lang="en-GB" smtClean="0"/>
              <a:pPr>
                <a:defRPr/>
              </a:pPr>
              <a:t>60</a:t>
            </a:fld>
            <a:endParaRPr lang="en-GB"/>
          </a:p>
        </p:txBody>
      </p:sp>
    </p:spTree>
    <p:extLst>
      <p:ext uri="{BB962C8B-B14F-4D97-AF65-F5344CB8AC3E}">
        <p14:creationId xmlns:p14="http://schemas.microsoft.com/office/powerpoint/2010/main" val="3508281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AF038424-2656-4823-A980-6BF9CD66BB8B}" type="slidenum">
              <a:rPr lang="en-GB" smtClean="0"/>
              <a:pPr>
                <a:defRPr/>
              </a:pPr>
              <a:t>63</a:t>
            </a:fld>
            <a:endParaRPr lang="en-GB"/>
          </a:p>
        </p:txBody>
      </p:sp>
    </p:spTree>
    <p:extLst>
      <p:ext uri="{BB962C8B-B14F-4D97-AF65-F5344CB8AC3E}">
        <p14:creationId xmlns:p14="http://schemas.microsoft.com/office/powerpoint/2010/main" val="638553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The ‘sampling distribution of the mean’ is the distribution of means you get by repeated taking samples of size n and computing their means.</a:t>
            </a:r>
            <a:endParaRPr lang="en-GB" dirty="0"/>
          </a:p>
        </p:txBody>
      </p:sp>
      <p:sp>
        <p:nvSpPr>
          <p:cNvPr id="4" name="Slide Number Placeholder 3"/>
          <p:cNvSpPr>
            <a:spLocks noGrp="1"/>
          </p:cNvSpPr>
          <p:nvPr>
            <p:ph type="sldNum" sz="quarter" idx="10"/>
          </p:nvPr>
        </p:nvSpPr>
        <p:spPr/>
        <p:txBody>
          <a:bodyPr/>
          <a:lstStyle/>
          <a:p>
            <a:pPr>
              <a:defRPr/>
            </a:pPr>
            <a:fld id="{AF038424-2656-4823-A980-6BF9CD66BB8B}" type="slidenum">
              <a:rPr lang="en-GB" smtClean="0"/>
              <a:pPr>
                <a:defRPr/>
              </a:pPr>
              <a:t>65</a:t>
            </a:fld>
            <a:endParaRPr lang="en-GB"/>
          </a:p>
        </p:txBody>
      </p:sp>
    </p:spTree>
    <p:extLst>
      <p:ext uri="{BB962C8B-B14F-4D97-AF65-F5344CB8AC3E}">
        <p14:creationId xmlns:p14="http://schemas.microsoft.com/office/powerpoint/2010/main" val="1085350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err="1">
                <a:solidFill>
                  <a:schemeClr val="tx1"/>
                </a:solidFill>
                <a:effectLst/>
                <a:latin typeface="Arial" charset="0"/>
                <a:ea typeface="ＭＳ Ｐゴシック" charset="0"/>
                <a:cs typeface="ＭＳ Ｐゴシック" charset="0"/>
              </a:rPr>
              <a:t>std_err</a:t>
            </a:r>
            <a:r>
              <a:rPr lang="en-GB" sz="1200" kern="1200" dirty="0">
                <a:solidFill>
                  <a:schemeClr val="tx1"/>
                </a:solidFill>
                <a:effectLst/>
                <a:latin typeface="Arial" charset="0"/>
                <a:ea typeface="ＭＳ Ｐゴシック" charset="0"/>
                <a:cs typeface="ＭＳ Ｐゴシック" charset="0"/>
              </a:rPr>
              <a:t> = function(x){c(mean(x,na.rm=T)+</a:t>
            </a:r>
            <a:r>
              <a:rPr lang="en-GB" sz="1200" kern="1200" dirty="0" err="1">
                <a:solidFill>
                  <a:schemeClr val="tx1"/>
                </a:solidFill>
                <a:effectLst/>
                <a:latin typeface="Arial" charset="0"/>
                <a:ea typeface="ＭＳ Ｐゴシック" charset="0"/>
                <a:cs typeface="ＭＳ Ｐゴシック" charset="0"/>
              </a:rPr>
              <a:t>qt</a:t>
            </a:r>
            <a:r>
              <a:rPr lang="en-GB" sz="1200" kern="1200" dirty="0">
                <a:solidFill>
                  <a:schemeClr val="tx1"/>
                </a:solidFill>
                <a:effectLst/>
                <a:latin typeface="Arial" charset="0"/>
                <a:ea typeface="ＭＳ Ｐゴシック" charset="0"/>
                <a:cs typeface="ＭＳ Ｐゴシック" charset="0"/>
              </a:rPr>
              <a:t>(0.025,length(x[!is.na(x)])-1)*(</a:t>
            </a:r>
            <a:r>
              <a:rPr lang="en-GB" sz="1200" kern="1200" dirty="0" err="1">
                <a:solidFill>
                  <a:schemeClr val="tx1"/>
                </a:solidFill>
                <a:effectLst/>
                <a:latin typeface="Arial" charset="0"/>
                <a:ea typeface="ＭＳ Ｐゴシック" charset="0"/>
                <a:cs typeface="ＭＳ Ｐゴシック" charset="0"/>
              </a:rPr>
              <a:t>sd</a:t>
            </a:r>
            <a:r>
              <a:rPr lang="en-GB" sz="1200" kern="1200" dirty="0">
                <a:solidFill>
                  <a:schemeClr val="tx1"/>
                </a:solidFill>
                <a:effectLst/>
                <a:latin typeface="Arial" charset="0"/>
                <a:ea typeface="ＭＳ Ｐゴシック" charset="0"/>
                <a:cs typeface="ＭＳ Ｐゴシック" charset="0"/>
              </a:rPr>
              <a:t>(x,na.rm=T)/</a:t>
            </a:r>
            <a:r>
              <a:rPr lang="en-GB" sz="1200" kern="1200" dirty="0" err="1">
                <a:solidFill>
                  <a:schemeClr val="tx1"/>
                </a:solidFill>
                <a:effectLst/>
                <a:latin typeface="Arial" charset="0"/>
                <a:ea typeface="ＭＳ Ｐゴシック" charset="0"/>
                <a:cs typeface="ＭＳ Ｐゴシック" charset="0"/>
              </a:rPr>
              <a:t>sqrt</a:t>
            </a:r>
            <a:r>
              <a:rPr lang="en-GB" sz="1200" kern="1200" dirty="0">
                <a:solidFill>
                  <a:schemeClr val="tx1"/>
                </a:solidFill>
                <a:effectLst/>
                <a:latin typeface="Arial" charset="0"/>
                <a:ea typeface="ＭＳ Ｐゴシック" charset="0"/>
                <a:cs typeface="ＭＳ Ｐゴシック" charset="0"/>
              </a:rPr>
              <a:t>(length(x[!is.na(x)]))), mean(x, na.rm=T)+</a:t>
            </a:r>
            <a:r>
              <a:rPr lang="en-GB" sz="1200" kern="1200" dirty="0" err="1">
                <a:solidFill>
                  <a:schemeClr val="tx1"/>
                </a:solidFill>
                <a:effectLst/>
                <a:latin typeface="Arial" charset="0"/>
                <a:ea typeface="ＭＳ Ｐゴシック" charset="0"/>
                <a:cs typeface="ＭＳ Ｐゴシック" charset="0"/>
              </a:rPr>
              <a:t>qt</a:t>
            </a:r>
            <a:r>
              <a:rPr lang="en-GB" sz="1200" kern="1200" dirty="0">
                <a:solidFill>
                  <a:schemeClr val="tx1"/>
                </a:solidFill>
                <a:effectLst/>
                <a:latin typeface="Arial" charset="0"/>
                <a:ea typeface="ＭＳ Ｐゴシック" charset="0"/>
                <a:cs typeface="ＭＳ Ｐゴシック" charset="0"/>
              </a:rPr>
              <a:t>(0.975,length(x[!is.na(x)])-1)*(</a:t>
            </a:r>
            <a:r>
              <a:rPr lang="en-GB" sz="1200" kern="1200" dirty="0" err="1">
                <a:solidFill>
                  <a:schemeClr val="tx1"/>
                </a:solidFill>
                <a:effectLst/>
                <a:latin typeface="Arial" charset="0"/>
                <a:ea typeface="ＭＳ Ｐゴシック" charset="0"/>
                <a:cs typeface="ＭＳ Ｐゴシック" charset="0"/>
              </a:rPr>
              <a:t>sd</a:t>
            </a:r>
            <a:r>
              <a:rPr lang="en-GB" sz="1200" kern="1200" dirty="0">
                <a:solidFill>
                  <a:schemeClr val="tx1"/>
                </a:solidFill>
                <a:effectLst/>
                <a:latin typeface="Arial" charset="0"/>
                <a:ea typeface="ＭＳ Ｐゴシック" charset="0"/>
                <a:cs typeface="ＭＳ Ｐゴシック" charset="0"/>
              </a:rPr>
              <a:t>(x,na.rm=T)/</a:t>
            </a:r>
            <a:r>
              <a:rPr lang="en-GB" sz="1200" kern="1200" dirty="0" err="1">
                <a:solidFill>
                  <a:schemeClr val="tx1"/>
                </a:solidFill>
                <a:effectLst/>
                <a:latin typeface="Arial" charset="0"/>
                <a:ea typeface="ＭＳ Ｐゴシック" charset="0"/>
                <a:cs typeface="ＭＳ Ｐゴシック" charset="0"/>
              </a:rPr>
              <a:t>sqrt</a:t>
            </a:r>
            <a:r>
              <a:rPr lang="en-GB" sz="1200" kern="1200" dirty="0">
                <a:solidFill>
                  <a:schemeClr val="tx1"/>
                </a:solidFill>
                <a:effectLst/>
                <a:latin typeface="Arial" charset="0"/>
                <a:ea typeface="ＭＳ Ｐゴシック" charset="0"/>
                <a:cs typeface="ＭＳ Ｐゴシック" charset="0"/>
              </a:rPr>
              <a:t>(length(x[!is.na(x)]))))}</a:t>
            </a:r>
            <a:endParaRPr lang="en-GB" dirty="0"/>
          </a:p>
        </p:txBody>
      </p:sp>
      <p:sp>
        <p:nvSpPr>
          <p:cNvPr id="4" name="Slide Number Placeholder 3"/>
          <p:cNvSpPr>
            <a:spLocks noGrp="1"/>
          </p:cNvSpPr>
          <p:nvPr>
            <p:ph type="sldNum" sz="quarter" idx="10"/>
          </p:nvPr>
        </p:nvSpPr>
        <p:spPr/>
        <p:txBody>
          <a:bodyPr/>
          <a:lstStyle/>
          <a:p>
            <a:fld id="{0A90A19F-BB3C-294C-AEFA-789C9B633ABF}" type="slidenum">
              <a:rPr lang="en-US" smtClean="0"/>
              <a:pPr/>
              <a:t>66</a:t>
            </a:fld>
            <a:endParaRPr lang="en-US"/>
          </a:p>
        </p:txBody>
      </p:sp>
    </p:spTree>
    <p:extLst>
      <p:ext uri="{BB962C8B-B14F-4D97-AF65-F5344CB8AC3E}">
        <p14:creationId xmlns:p14="http://schemas.microsoft.com/office/powerpoint/2010/main" val="227764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AF038424-2656-4823-A980-6BF9CD66BB8B}" type="slidenum">
              <a:rPr lang="en-GB" smtClean="0"/>
              <a:pPr>
                <a:defRPr/>
              </a:pPr>
              <a:t>68</a:t>
            </a:fld>
            <a:endParaRPr lang="en-GB"/>
          </a:p>
        </p:txBody>
      </p:sp>
    </p:spTree>
    <p:extLst>
      <p:ext uri="{BB962C8B-B14F-4D97-AF65-F5344CB8AC3E}">
        <p14:creationId xmlns:p14="http://schemas.microsoft.com/office/powerpoint/2010/main" val="3723910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command creates the variable afterlife as a table</a:t>
            </a:r>
            <a:r>
              <a:rPr lang="en-GB" baseline="0" dirty="0"/>
              <a:t> from a data matrix with row and column names</a:t>
            </a:r>
          </a:p>
          <a:p>
            <a:endParaRPr lang="en-GB" dirty="0"/>
          </a:p>
          <a:p>
            <a:r>
              <a:rPr lang="en-GB" dirty="0"/>
              <a:t>&gt;afterlife</a:t>
            </a:r>
            <a:r>
              <a:rPr lang="en-GB" baseline="0" dirty="0"/>
              <a:t> = </a:t>
            </a:r>
            <a:r>
              <a:rPr lang="en-GB" dirty="0" err="1"/>
              <a:t>as.table</a:t>
            </a:r>
            <a:r>
              <a:rPr lang="en-GB" dirty="0"/>
              <a:t>(matrix(c(435,174,375,134),</a:t>
            </a:r>
            <a:r>
              <a:rPr lang="en-GB" dirty="0" err="1"/>
              <a:t>byrow</a:t>
            </a:r>
            <a:r>
              <a:rPr lang="en-GB" dirty="0"/>
              <a:t>=</a:t>
            </a:r>
            <a:r>
              <a:rPr lang="en-GB" dirty="0" err="1"/>
              <a:t>T,nrow</a:t>
            </a:r>
            <a:r>
              <a:rPr lang="en-GB" dirty="0"/>
              <a:t>=2,ncol=2,dimnames=list(c("</a:t>
            </a:r>
            <a:r>
              <a:rPr lang="en-GB" dirty="0" err="1"/>
              <a:t>Females","Males</a:t>
            </a:r>
            <a:r>
              <a:rPr lang="en-GB" dirty="0"/>
              <a:t>"),c("Yes","</a:t>
            </a:r>
            <a:r>
              <a:rPr lang="en-GB" dirty="0" err="1"/>
              <a:t>No.Undecided</a:t>
            </a:r>
            <a:r>
              <a:rPr lang="en-GB" dirty="0"/>
              <a:t>"))))</a:t>
            </a:r>
          </a:p>
          <a:p>
            <a:r>
              <a:rPr lang="en-GB" dirty="0"/>
              <a:t>&gt; afterlife</a:t>
            </a:r>
          </a:p>
          <a:p>
            <a:r>
              <a:rPr lang="en-GB" dirty="0"/>
              <a:t>&gt; </a:t>
            </a:r>
            <a:r>
              <a:rPr lang="en-GB" dirty="0" err="1"/>
              <a:t>chisq.test</a:t>
            </a:r>
            <a:r>
              <a:rPr lang="en-GB" dirty="0"/>
              <a:t>(afterlife) </a:t>
            </a:r>
          </a:p>
          <a:p>
            <a:endParaRPr lang="en-GB" dirty="0"/>
          </a:p>
          <a:p>
            <a:endParaRPr lang="en-GB" dirty="0"/>
          </a:p>
        </p:txBody>
      </p:sp>
      <p:sp>
        <p:nvSpPr>
          <p:cNvPr id="4" name="Slide Number Placeholder 3"/>
          <p:cNvSpPr>
            <a:spLocks noGrp="1"/>
          </p:cNvSpPr>
          <p:nvPr>
            <p:ph type="sldNum" sz="quarter" idx="10"/>
          </p:nvPr>
        </p:nvSpPr>
        <p:spPr/>
        <p:txBody>
          <a:bodyPr/>
          <a:lstStyle/>
          <a:p>
            <a:pPr>
              <a:defRPr/>
            </a:pPr>
            <a:fld id="{AF038424-2656-4823-A980-6BF9CD66BB8B}" type="slidenum">
              <a:rPr lang="en-GB" smtClean="0"/>
              <a:pPr>
                <a:defRPr/>
              </a:pPr>
              <a:t>69</a:t>
            </a:fld>
            <a:endParaRPr lang="en-GB"/>
          </a:p>
        </p:txBody>
      </p:sp>
    </p:spTree>
    <p:extLst>
      <p:ext uri="{BB962C8B-B14F-4D97-AF65-F5344CB8AC3E}">
        <p14:creationId xmlns:p14="http://schemas.microsoft.com/office/powerpoint/2010/main" val="3068588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A90A19F-BB3C-294C-AEFA-789C9B633ABF}" type="slidenum">
              <a:rPr lang="en-US" smtClean="0">
                <a:solidFill>
                  <a:srgbClr val="000000"/>
                </a:solidFill>
              </a:rPr>
              <a:pPr/>
              <a:t>20</a:t>
            </a:fld>
            <a:endParaRPr lang="en-US">
              <a:solidFill>
                <a:srgbClr val="000000"/>
              </a:solidFill>
            </a:endParaRPr>
          </a:p>
        </p:txBody>
      </p:sp>
    </p:spTree>
    <p:extLst>
      <p:ext uri="{BB962C8B-B14F-4D97-AF65-F5344CB8AC3E}">
        <p14:creationId xmlns:p14="http://schemas.microsoft.com/office/powerpoint/2010/main" val="4189440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AF038424-2656-4823-A980-6BF9CD66BB8B}" type="slidenum">
              <a:rPr lang="en-GB" smtClean="0"/>
              <a:pPr>
                <a:defRPr/>
              </a:pPr>
              <a:t>70</a:t>
            </a:fld>
            <a:endParaRPr lang="en-GB"/>
          </a:p>
        </p:txBody>
      </p:sp>
    </p:spTree>
    <p:extLst>
      <p:ext uri="{BB962C8B-B14F-4D97-AF65-F5344CB8AC3E}">
        <p14:creationId xmlns:p14="http://schemas.microsoft.com/office/powerpoint/2010/main" val="746051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hills = read.csv("hills.csv")</a:t>
            </a:r>
          </a:p>
          <a:p>
            <a:r>
              <a:rPr lang="en-GB" dirty="0" err="1"/>
              <a:t>str</a:t>
            </a:r>
            <a:r>
              <a:rPr lang="en-GB" dirty="0"/>
              <a:t>(hills)</a:t>
            </a:r>
          </a:p>
          <a:p>
            <a:r>
              <a:rPr lang="en-GB" dirty="0"/>
              <a:t>head(hills)</a:t>
            </a:r>
          </a:p>
          <a:p>
            <a:r>
              <a:rPr lang="en-GB" dirty="0" err="1"/>
              <a:t>cor</a:t>
            </a:r>
            <a:r>
              <a:rPr lang="en-GB" dirty="0"/>
              <a:t>(hills)</a:t>
            </a:r>
          </a:p>
          <a:p>
            <a:r>
              <a:rPr lang="en-GB" dirty="0" err="1"/>
              <a:t>cor</a:t>
            </a:r>
            <a:r>
              <a:rPr lang="en-GB" dirty="0"/>
              <a:t>(</a:t>
            </a:r>
            <a:r>
              <a:rPr lang="en-GB" dirty="0" err="1"/>
              <a:t>hills$dist,hills$time</a:t>
            </a:r>
            <a:r>
              <a:rPr lang="en-GB" dirty="0"/>
              <a:t>)</a:t>
            </a:r>
          </a:p>
          <a:p>
            <a:r>
              <a:rPr lang="en-GB" dirty="0" err="1"/>
              <a:t>cor.test</a:t>
            </a:r>
            <a:r>
              <a:rPr lang="en-GB" dirty="0"/>
              <a:t>(</a:t>
            </a:r>
            <a:r>
              <a:rPr lang="en-GB" dirty="0" err="1"/>
              <a:t>hills$dist,hills$time</a:t>
            </a:r>
            <a:r>
              <a:rPr lang="en-GB" dirty="0"/>
              <a:t>)</a:t>
            </a:r>
          </a:p>
        </p:txBody>
      </p:sp>
      <p:sp>
        <p:nvSpPr>
          <p:cNvPr id="4" name="Slide Number Placeholder 3"/>
          <p:cNvSpPr>
            <a:spLocks noGrp="1"/>
          </p:cNvSpPr>
          <p:nvPr>
            <p:ph type="sldNum" sz="quarter" idx="10"/>
          </p:nvPr>
        </p:nvSpPr>
        <p:spPr/>
        <p:txBody>
          <a:bodyPr/>
          <a:lstStyle/>
          <a:p>
            <a:pPr>
              <a:defRPr/>
            </a:pPr>
            <a:fld id="{AF038424-2656-4823-A980-6BF9CD66BB8B}" type="slidenum">
              <a:rPr lang="en-GB" smtClean="0"/>
              <a:pPr>
                <a:defRPr/>
              </a:pPr>
              <a:t>75</a:t>
            </a:fld>
            <a:endParaRPr lang="en-GB"/>
          </a:p>
        </p:txBody>
      </p:sp>
    </p:spTree>
    <p:extLst>
      <p:ext uri="{BB962C8B-B14F-4D97-AF65-F5344CB8AC3E}">
        <p14:creationId xmlns:p14="http://schemas.microsoft.com/office/powerpoint/2010/main" val="912438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Notice that R uses the Unix ‘/’ instead of the Windows ‘\’ delimiter.</a:t>
            </a:r>
            <a:r>
              <a:rPr lang="en-GB" baseline="0"/>
              <a:t>  The double slash ‘\\’ can be used instead of ‘/’.</a:t>
            </a:r>
          </a:p>
          <a:p>
            <a:endParaRPr lang="en-GB"/>
          </a:p>
        </p:txBody>
      </p:sp>
      <p:sp>
        <p:nvSpPr>
          <p:cNvPr id="4" name="Slide Number Placeholder 3"/>
          <p:cNvSpPr>
            <a:spLocks noGrp="1"/>
          </p:cNvSpPr>
          <p:nvPr>
            <p:ph type="sldNum" sz="quarter" idx="10"/>
          </p:nvPr>
        </p:nvSpPr>
        <p:spPr/>
        <p:txBody>
          <a:bodyPr/>
          <a:lstStyle/>
          <a:p>
            <a:pPr>
              <a:defRPr/>
            </a:pPr>
            <a:fld id="{AF038424-2656-4823-A980-6BF9CD66BB8B}" type="slidenum">
              <a:rPr lang="en-GB" smtClean="0"/>
              <a:pPr>
                <a:defRPr/>
              </a:pPr>
              <a:t>80</a:t>
            </a:fld>
            <a:endParaRPr lang="en-GB"/>
          </a:p>
        </p:txBody>
      </p:sp>
    </p:spTree>
    <p:extLst>
      <p:ext uri="{BB962C8B-B14F-4D97-AF65-F5344CB8AC3E}">
        <p14:creationId xmlns:p14="http://schemas.microsoft.com/office/powerpoint/2010/main" val="762524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AF038424-2656-4823-A980-6BF9CD66BB8B}" type="slidenum">
              <a:rPr lang="en-GB" smtClean="0"/>
              <a:pPr>
                <a:defRPr/>
              </a:pPr>
              <a:t>31</a:t>
            </a:fld>
            <a:endParaRPr lang="en-GB"/>
          </a:p>
        </p:txBody>
      </p:sp>
    </p:spTree>
    <p:extLst>
      <p:ext uri="{BB962C8B-B14F-4D97-AF65-F5344CB8AC3E}">
        <p14:creationId xmlns:p14="http://schemas.microsoft.com/office/powerpoint/2010/main" val="4111359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AF038424-2656-4823-A980-6BF9CD66BB8B}" type="slidenum">
              <a:rPr lang="en-GB" smtClean="0"/>
              <a:pPr>
                <a:defRPr/>
              </a:pPr>
              <a:t>36</a:t>
            </a:fld>
            <a:endParaRPr lang="en-GB"/>
          </a:p>
        </p:txBody>
      </p:sp>
    </p:spTree>
    <p:extLst>
      <p:ext uri="{BB962C8B-B14F-4D97-AF65-F5344CB8AC3E}">
        <p14:creationId xmlns:p14="http://schemas.microsoft.com/office/powerpoint/2010/main" val="2672222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AF038424-2656-4823-A980-6BF9CD66BB8B}" type="slidenum">
              <a:rPr lang="en-GB" smtClean="0"/>
              <a:pPr>
                <a:defRPr/>
              </a:pPr>
              <a:t>38</a:t>
            </a:fld>
            <a:endParaRPr lang="en-GB"/>
          </a:p>
        </p:txBody>
      </p:sp>
    </p:spTree>
    <p:extLst>
      <p:ext uri="{BB962C8B-B14F-4D97-AF65-F5344CB8AC3E}">
        <p14:creationId xmlns:p14="http://schemas.microsoft.com/office/powerpoint/2010/main" val="81003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AF038424-2656-4823-A980-6BF9CD66BB8B}" type="slidenum">
              <a:rPr lang="en-GB" smtClean="0"/>
              <a:pPr>
                <a:defRPr/>
              </a:pPr>
              <a:t>48</a:t>
            </a:fld>
            <a:endParaRPr lang="en-GB"/>
          </a:p>
        </p:txBody>
      </p:sp>
    </p:spTree>
    <p:extLst>
      <p:ext uri="{BB962C8B-B14F-4D97-AF65-F5344CB8AC3E}">
        <p14:creationId xmlns:p14="http://schemas.microsoft.com/office/powerpoint/2010/main" val="4227217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AF038424-2656-4823-A980-6BF9CD66BB8B}" type="slidenum">
              <a:rPr lang="en-GB" smtClean="0"/>
              <a:pPr>
                <a:defRPr/>
              </a:pPr>
              <a:t>51</a:t>
            </a:fld>
            <a:endParaRPr lang="en-GB"/>
          </a:p>
        </p:txBody>
      </p:sp>
    </p:spTree>
    <p:extLst>
      <p:ext uri="{BB962C8B-B14F-4D97-AF65-F5344CB8AC3E}">
        <p14:creationId xmlns:p14="http://schemas.microsoft.com/office/powerpoint/2010/main" val="3833423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pairs(iris[1:4])</a:t>
            </a:r>
          </a:p>
          <a:p>
            <a:r>
              <a:rPr lang="en-GB" dirty="0"/>
              <a:t>library(lattice)</a:t>
            </a:r>
          </a:p>
          <a:p>
            <a:r>
              <a:rPr lang="en-GB" dirty="0" err="1"/>
              <a:t>splom</a:t>
            </a:r>
            <a:r>
              <a:rPr lang="en-GB" dirty="0"/>
              <a:t>(~iris[1:4], groups = Species, data = iris)</a:t>
            </a:r>
          </a:p>
        </p:txBody>
      </p:sp>
      <p:sp>
        <p:nvSpPr>
          <p:cNvPr id="4" name="Slide Number Placeholder 3"/>
          <p:cNvSpPr>
            <a:spLocks noGrp="1"/>
          </p:cNvSpPr>
          <p:nvPr>
            <p:ph type="sldNum" sz="quarter" idx="10"/>
          </p:nvPr>
        </p:nvSpPr>
        <p:spPr/>
        <p:txBody>
          <a:bodyPr/>
          <a:lstStyle/>
          <a:p>
            <a:pPr>
              <a:defRPr/>
            </a:pPr>
            <a:fld id="{AF038424-2656-4823-A980-6BF9CD66BB8B}" type="slidenum">
              <a:rPr lang="en-GB" smtClean="0"/>
              <a:pPr>
                <a:defRPr/>
              </a:pPr>
              <a:t>52</a:t>
            </a:fld>
            <a:endParaRPr lang="en-GB"/>
          </a:p>
        </p:txBody>
      </p:sp>
    </p:spTree>
    <p:extLst>
      <p:ext uri="{BB962C8B-B14F-4D97-AF65-F5344CB8AC3E}">
        <p14:creationId xmlns:p14="http://schemas.microsoft.com/office/powerpoint/2010/main" val="2924653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AF038424-2656-4823-A980-6BF9CD66BB8B}" type="slidenum">
              <a:rPr lang="en-GB" smtClean="0"/>
              <a:pPr>
                <a:defRPr/>
              </a:pPr>
              <a:t>53</a:t>
            </a:fld>
            <a:endParaRPr lang="en-GB"/>
          </a:p>
        </p:txBody>
      </p:sp>
    </p:spTree>
    <p:extLst>
      <p:ext uri="{BB962C8B-B14F-4D97-AF65-F5344CB8AC3E}">
        <p14:creationId xmlns:p14="http://schemas.microsoft.com/office/powerpoint/2010/main" val="13614317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0000" y="1938444"/>
            <a:ext cx="7127964" cy="1193793"/>
          </a:xfrm>
        </p:spPr>
        <p:txBody>
          <a:bodyPr/>
          <a:lstStyle>
            <a:lvl1pPr algn="l">
              <a:lnSpc>
                <a:spcPct val="85000"/>
              </a:lnSpc>
              <a:defRPr sz="5000" b="1" i="0">
                <a:solidFill>
                  <a:srgbClr val="7030A0"/>
                </a:solidFill>
                <a:latin typeface="Calibri" panose="020F0502020204030204" pitchFamily="34" charset="0"/>
                <a:cs typeface="Calibri" panose="020F0502020204030204" pitchFamily="34" charset="0"/>
              </a:defRPr>
            </a:lvl1pPr>
          </a:lstStyle>
          <a:p>
            <a:r>
              <a:rPr lang="en-US" dirty="0"/>
              <a:t>Title slide</a:t>
            </a:r>
            <a:endParaRPr lang="en-GB" dirty="0"/>
          </a:p>
        </p:txBody>
      </p:sp>
      <p:pic>
        <p:nvPicPr>
          <p:cNvPr id="8" name="Picture 7" descr="A picture containing drawing&#10;&#10;Description automatically generated">
            <a:extLst>
              <a:ext uri="{FF2B5EF4-FFF2-40B4-BE49-F238E27FC236}">
                <a16:creationId xmlns:a16="http://schemas.microsoft.com/office/drawing/2014/main" id="{259D7C47-FFCF-49A1-916C-F796888B8A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308" y="215627"/>
            <a:ext cx="1476000" cy="1476450"/>
          </a:xfrm>
          <a:prstGeom prst="rect">
            <a:avLst/>
          </a:prstGeom>
        </p:spPr>
      </p:pic>
      <p:sp>
        <p:nvSpPr>
          <p:cNvPr id="10" name="TextBox 9">
            <a:extLst>
              <a:ext uri="{FF2B5EF4-FFF2-40B4-BE49-F238E27FC236}">
                <a16:creationId xmlns:a16="http://schemas.microsoft.com/office/drawing/2014/main" id="{DABD8ACC-0457-4B03-8545-9492728F497D}"/>
              </a:ext>
            </a:extLst>
          </p:cNvPr>
          <p:cNvSpPr txBox="1"/>
          <p:nvPr userDrawn="1"/>
        </p:nvSpPr>
        <p:spPr>
          <a:xfrm>
            <a:off x="359172" y="3564284"/>
            <a:ext cx="4536504" cy="1440161"/>
          </a:xfrm>
          <a:prstGeom prst="rect">
            <a:avLst/>
          </a:prstGeom>
        </p:spPr>
        <p:txBody>
          <a:bodyPr vert="horz" wrap="square" lIns="0" tIns="0" rIns="0" bIns="0" rtlCol="0" anchor="t" anchorCtr="0">
            <a:noAutofit/>
          </a:bodyPr>
          <a:lstStyle/>
          <a:p>
            <a:pPr algn="l"/>
            <a:r>
              <a:rPr lang="en-GB" sz="2000" b="1" dirty="0">
                <a:solidFill>
                  <a:srgbClr val="7030A0"/>
                </a:solidFill>
                <a:latin typeface="Calibri" panose="020F0502020204030204" pitchFamily="34" charset="0"/>
                <a:cs typeface="Calibri" panose="020F0502020204030204" pitchFamily="34" charset="0"/>
              </a:rPr>
              <a:t>Dr Detlef Nauck</a:t>
            </a:r>
          </a:p>
          <a:p>
            <a:pPr algn="l"/>
            <a:r>
              <a:rPr lang="en-GB" sz="1600" b="1" dirty="0">
                <a:solidFill>
                  <a:srgbClr val="7030A0"/>
                </a:solidFill>
                <a:latin typeface="Calibri" panose="020F0502020204030204" pitchFamily="34" charset="0"/>
                <a:cs typeface="Calibri" panose="020F0502020204030204" pitchFamily="34" charset="0"/>
              </a:rPr>
              <a:t>Head of AI &amp; Data Science Research</a:t>
            </a:r>
            <a:endParaRPr lang="en-GB" sz="2000" b="1" dirty="0">
              <a:solidFill>
                <a:srgbClr val="7030A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96416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9238C0E5-76E2-44B2-900A-4BCE4DD0EF6A}"/>
              </a:ext>
            </a:extLst>
          </p:cNvPr>
          <p:cNvSpPr>
            <a:spLocks noGrp="1"/>
          </p:cNvSpPr>
          <p:nvPr>
            <p:ph type="sldNum" sz="quarter" idx="12"/>
          </p:nvPr>
        </p:nvSpPr>
        <p:spPr>
          <a:xfrm>
            <a:off x="360000" y="6318000"/>
            <a:ext cx="360000" cy="262800"/>
          </a:xfrm>
          <a:prstGeom prst="rect">
            <a:avLst/>
          </a:prstGeom>
        </p:spPr>
        <p:txBody>
          <a:bodyPr/>
          <a:lstStyle>
            <a:lvl1pPr algn="l">
              <a:defRPr sz="1000" b="1" i="0">
                <a:solidFill>
                  <a:srgbClr val="7030A0"/>
                </a:solidFill>
                <a:latin typeface="Calibri" panose="020F0502020204030204" pitchFamily="34" charset="0"/>
                <a:cs typeface="Calibri" panose="020F0502020204030204" pitchFamily="34" charset="0"/>
              </a:defRPr>
            </a:lvl1pPr>
          </a:lstStyle>
          <a:p>
            <a:fld id="{0B868178-02AE-42FC-958D-6B8F13B60175}" type="slidenum">
              <a:rPr lang="en-GB" smtClean="0"/>
              <a:pPr/>
              <a:t>‹#›</a:t>
            </a:fld>
            <a:endParaRPr lang="en-GB" dirty="0"/>
          </a:p>
        </p:txBody>
      </p:sp>
      <p:sp>
        <p:nvSpPr>
          <p:cNvPr id="7" name="Footer Placeholder 4">
            <a:extLst>
              <a:ext uri="{FF2B5EF4-FFF2-40B4-BE49-F238E27FC236}">
                <a16:creationId xmlns:a16="http://schemas.microsoft.com/office/drawing/2014/main" id="{FE02274C-DE1D-499D-821B-E33C15F8AA4F}"/>
              </a:ext>
            </a:extLst>
          </p:cNvPr>
          <p:cNvSpPr>
            <a:spLocks noGrp="1"/>
          </p:cNvSpPr>
          <p:nvPr>
            <p:ph type="ftr" sz="quarter" idx="13"/>
          </p:nvPr>
        </p:nvSpPr>
        <p:spPr>
          <a:xfrm>
            <a:off x="3671540" y="6318000"/>
            <a:ext cx="7056384" cy="262800"/>
          </a:xfrm>
          <a:prstGeom prst="rect">
            <a:avLst/>
          </a:prstGeom>
        </p:spPr>
        <p:txBody>
          <a:bodyPr/>
          <a:lstStyle>
            <a:lvl1pPr algn="r">
              <a:defRPr sz="1000">
                <a:solidFill>
                  <a:srgbClr val="7030A0"/>
                </a:solidFill>
                <a:latin typeface="Calibri" panose="020F0502020204030204" pitchFamily="34" charset="0"/>
                <a:cs typeface="Calibri" panose="020F0502020204030204" pitchFamily="34" charset="0"/>
              </a:defRPr>
            </a:lvl1pPr>
          </a:lstStyle>
          <a:p>
            <a:r>
              <a:rPr lang="en-GB"/>
              <a:t>Best Practice Analytics (Detlef Nauck, BT)</a:t>
            </a:r>
            <a:endParaRPr lang="en-GB" dirty="0"/>
          </a:p>
        </p:txBody>
      </p:sp>
      <p:sp>
        <p:nvSpPr>
          <p:cNvPr id="8" name="Date Placeholder 9">
            <a:extLst>
              <a:ext uri="{FF2B5EF4-FFF2-40B4-BE49-F238E27FC236}">
                <a16:creationId xmlns:a16="http://schemas.microsoft.com/office/drawing/2014/main" id="{C38CCC54-16AF-4055-812E-309F1F0D3D2B}"/>
              </a:ext>
            </a:extLst>
          </p:cNvPr>
          <p:cNvSpPr>
            <a:spLocks noGrp="1"/>
          </p:cNvSpPr>
          <p:nvPr>
            <p:ph type="dt" sz="half" idx="14"/>
          </p:nvPr>
        </p:nvSpPr>
        <p:spPr>
          <a:xfrm>
            <a:off x="1511300" y="6318001"/>
            <a:ext cx="1868364" cy="262800"/>
          </a:xfrm>
          <a:prstGeom prst="rect">
            <a:avLst/>
          </a:prstGeom>
        </p:spPr>
        <p:txBody>
          <a:bodyPr/>
          <a:lstStyle>
            <a:lvl1pPr>
              <a:defRPr sz="1000">
                <a:solidFill>
                  <a:srgbClr val="7030A0"/>
                </a:solidFill>
                <a:latin typeface="Calibri" panose="020F0502020204030204" pitchFamily="34" charset="0"/>
                <a:cs typeface="Calibri" panose="020F0502020204030204" pitchFamily="34" charset="0"/>
              </a:defRPr>
            </a:lvl1pPr>
          </a:lstStyle>
          <a:p>
            <a:r>
              <a:rPr lang="en-US"/>
              <a:t>4th August 2022</a:t>
            </a:r>
            <a:endParaRPr lang="en-GB" dirty="0"/>
          </a:p>
        </p:txBody>
      </p:sp>
    </p:spTree>
    <p:extLst>
      <p:ext uri="{BB962C8B-B14F-4D97-AF65-F5344CB8AC3E}">
        <p14:creationId xmlns:p14="http://schemas.microsoft.com/office/powerpoint/2010/main" val="3780285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6ECA2DA-C317-CB40-89FE-CBD5A23397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39624" cy="6840538"/>
          </a:xfrm>
          <a:prstGeom prst="rect">
            <a:avLst/>
          </a:prstGeom>
        </p:spPr>
      </p:pic>
      <p:pic>
        <p:nvPicPr>
          <p:cNvPr id="3" name="Picture 2">
            <a:extLst>
              <a:ext uri="{FF2B5EF4-FFF2-40B4-BE49-F238E27FC236}">
                <a16:creationId xmlns:a16="http://schemas.microsoft.com/office/drawing/2014/main" id="{4FD2530A-56F5-44CF-9F8B-0651CCF6D09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01251" y="2710800"/>
            <a:ext cx="1447392" cy="1422000"/>
          </a:xfrm>
          <a:prstGeom prst="rect">
            <a:avLst/>
          </a:prstGeom>
        </p:spPr>
      </p:pic>
      <p:sp>
        <p:nvSpPr>
          <p:cNvPr id="11" name="TextBox 10">
            <a:extLst>
              <a:ext uri="{FF2B5EF4-FFF2-40B4-BE49-F238E27FC236}">
                <a16:creationId xmlns:a16="http://schemas.microsoft.com/office/drawing/2014/main" id="{D1B30074-3AA9-914C-AD7C-4672820CE5E3}"/>
              </a:ext>
            </a:extLst>
          </p:cNvPr>
          <p:cNvSpPr txBox="1"/>
          <p:nvPr userDrawn="1"/>
        </p:nvSpPr>
        <p:spPr>
          <a:xfrm>
            <a:off x="9933186" y="6316691"/>
            <a:ext cx="2160000" cy="261818"/>
          </a:xfrm>
          <a:prstGeom prst="rect">
            <a:avLst/>
          </a:prstGeom>
          <a:noFill/>
        </p:spPr>
        <p:txBody>
          <a:bodyPr wrap="square" lIns="0" tIns="0" rIns="0" bIns="0" rtlCol="0" anchor="b" anchorCtr="0">
            <a:noAutofit/>
          </a:bodyPr>
          <a:lstStyle/>
          <a:p>
            <a:r>
              <a:rPr lang="en-GB" sz="1000" b="1" i="0" dirty="0">
                <a:solidFill>
                  <a:schemeClr val="bg1"/>
                </a:solidFill>
                <a:latin typeface="Century Gothic" panose="020B0502020202020204" pitchFamily="34" charset="0"/>
              </a:rPr>
              <a:t>© British Telecommunications plc</a:t>
            </a:r>
          </a:p>
        </p:txBody>
      </p:sp>
    </p:spTree>
    <p:extLst>
      <p:ext uri="{BB962C8B-B14F-4D97-AF65-F5344CB8AC3E}">
        <p14:creationId xmlns:p14="http://schemas.microsoft.com/office/powerpoint/2010/main" val="3695728816"/>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6846" y="4395680"/>
            <a:ext cx="10403681" cy="1358607"/>
          </a:xfrm>
        </p:spPr>
        <p:txBody>
          <a:bodyPr/>
          <a:lstStyle>
            <a:lvl1pPr algn="l">
              <a:defRPr sz="5320" b="1" cap="all"/>
            </a:lvl1pPr>
          </a:lstStyle>
          <a:p>
            <a:r>
              <a:rPr lang="en-US"/>
              <a:t>Click to edit Master title style</a:t>
            </a:r>
          </a:p>
        </p:txBody>
      </p:sp>
      <p:sp>
        <p:nvSpPr>
          <p:cNvPr id="3" name="Text Placeholder 2"/>
          <p:cNvSpPr>
            <a:spLocks noGrp="1"/>
          </p:cNvSpPr>
          <p:nvPr>
            <p:ph type="body" idx="1"/>
          </p:nvPr>
        </p:nvSpPr>
        <p:spPr>
          <a:xfrm>
            <a:off x="966846" y="2899312"/>
            <a:ext cx="10403681" cy="1496367"/>
          </a:xfrm>
        </p:spPr>
        <p:txBody>
          <a:bodyPr anchor="b"/>
          <a:lstStyle>
            <a:lvl1pPr marL="0" indent="0">
              <a:buNone/>
              <a:defRPr sz="2660"/>
            </a:lvl1pPr>
            <a:lvl2pPr marL="608030" indent="0">
              <a:buNone/>
              <a:defRPr sz="2394"/>
            </a:lvl2pPr>
            <a:lvl3pPr marL="1216061" indent="0">
              <a:buNone/>
              <a:defRPr sz="2128"/>
            </a:lvl3pPr>
            <a:lvl4pPr marL="1824091" indent="0">
              <a:buNone/>
              <a:defRPr sz="1862"/>
            </a:lvl4pPr>
            <a:lvl5pPr marL="2432121" indent="0">
              <a:buNone/>
              <a:defRPr sz="1862"/>
            </a:lvl5pPr>
            <a:lvl6pPr marL="3040151" indent="0">
              <a:buNone/>
              <a:defRPr sz="1862"/>
            </a:lvl6pPr>
            <a:lvl7pPr marL="3648182" indent="0">
              <a:buNone/>
              <a:defRPr sz="1862"/>
            </a:lvl7pPr>
            <a:lvl8pPr marL="4256212" indent="0">
              <a:buNone/>
              <a:defRPr sz="1862"/>
            </a:lvl8pPr>
            <a:lvl9pPr marL="4864242" indent="0">
              <a:buNone/>
              <a:defRPr sz="1862"/>
            </a:lvl9pPr>
          </a:lstStyle>
          <a:p>
            <a:pPr lvl="0"/>
            <a:r>
              <a:rPr lang="en-US"/>
              <a:t>Click to edit Master text styles</a:t>
            </a:r>
          </a:p>
        </p:txBody>
      </p:sp>
    </p:spTree>
    <p:extLst>
      <p:ext uri="{BB962C8B-B14F-4D97-AF65-F5344CB8AC3E}">
        <p14:creationId xmlns:p14="http://schemas.microsoft.com/office/powerpoint/2010/main" val="1459268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urpl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E4EA6B-1F4E-1748-9DFB-842B8DC29E0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927" b="12444"/>
          <a:stretch/>
        </p:blipFill>
        <p:spPr>
          <a:xfrm>
            <a:off x="0" y="-1"/>
            <a:ext cx="12600534" cy="6840539"/>
          </a:xfrm>
          <a:prstGeom prst="rect">
            <a:avLst/>
          </a:prstGeom>
        </p:spPr>
      </p:pic>
      <p:sp>
        <p:nvSpPr>
          <p:cNvPr id="2" name="Title 1"/>
          <p:cNvSpPr>
            <a:spLocks noGrp="1"/>
          </p:cNvSpPr>
          <p:nvPr>
            <p:ph type="ctrTitle" hasCustomPrompt="1"/>
          </p:nvPr>
        </p:nvSpPr>
        <p:spPr>
          <a:xfrm>
            <a:off x="360000" y="1938443"/>
            <a:ext cx="7776036" cy="1193793"/>
          </a:xfrm>
        </p:spPr>
        <p:txBody>
          <a:bodyPr/>
          <a:lstStyle>
            <a:lvl1pPr algn="l">
              <a:lnSpc>
                <a:spcPct val="85000"/>
              </a:lnSpc>
              <a:defRPr sz="5000" b="1" i="0">
                <a:solidFill>
                  <a:schemeClr val="bg1"/>
                </a:solidFill>
                <a:latin typeface="Calibri" panose="020F0502020204030204" pitchFamily="34" charset="0"/>
                <a:cs typeface="Calibri" panose="020F0502020204030204" pitchFamily="34" charset="0"/>
              </a:defRPr>
            </a:lvl1pPr>
          </a:lstStyle>
          <a:p>
            <a:r>
              <a:rPr lang="en-US" dirty="0"/>
              <a:t>Title slide</a:t>
            </a:r>
            <a:endParaRPr lang="en-GB" dirty="0"/>
          </a:p>
        </p:txBody>
      </p:sp>
      <p:pic>
        <p:nvPicPr>
          <p:cNvPr id="7" name="Picture 6">
            <a:extLst>
              <a:ext uri="{FF2B5EF4-FFF2-40B4-BE49-F238E27FC236}">
                <a16:creationId xmlns:a16="http://schemas.microsoft.com/office/drawing/2014/main" id="{D7FC4421-71DD-44B2-B3F2-5C65C035B48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9172" y="466353"/>
            <a:ext cx="1007678" cy="990000"/>
          </a:xfrm>
          <a:prstGeom prst="rect">
            <a:avLst/>
          </a:prstGeom>
        </p:spPr>
      </p:pic>
      <p:sp>
        <p:nvSpPr>
          <p:cNvPr id="3" name="TextBox 2">
            <a:extLst>
              <a:ext uri="{FF2B5EF4-FFF2-40B4-BE49-F238E27FC236}">
                <a16:creationId xmlns:a16="http://schemas.microsoft.com/office/drawing/2014/main" id="{9A702B9C-1DEB-4A32-B39B-65F64FE2A441}"/>
              </a:ext>
            </a:extLst>
          </p:cNvPr>
          <p:cNvSpPr txBox="1"/>
          <p:nvPr userDrawn="1"/>
        </p:nvSpPr>
        <p:spPr>
          <a:xfrm>
            <a:off x="6983908" y="3852317"/>
            <a:ext cx="3456384" cy="1296144"/>
          </a:xfrm>
          <a:prstGeom prst="rect">
            <a:avLst/>
          </a:prstGeom>
        </p:spPr>
        <p:txBody>
          <a:bodyPr vert="horz" wrap="none" lIns="0" tIns="0" rIns="0" bIns="0" rtlCol="0" anchor="b" anchorCtr="0">
            <a:noAutofit/>
          </a:bodyPr>
          <a:lstStyle/>
          <a:p>
            <a:pPr algn="l"/>
            <a:endParaRPr lang="en-GB" dirty="0"/>
          </a:p>
        </p:txBody>
      </p:sp>
      <p:sp>
        <p:nvSpPr>
          <p:cNvPr id="6" name="TextBox 5">
            <a:extLst>
              <a:ext uri="{FF2B5EF4-FFF2-40B4-BE49-F238E27FC236}">
                <a16:creationId xmlns:a16="http://schemas.microsoft.com/office/drawing/2014/main" id="{209A9637-3F17-40A7-A404-FFB917243BE8}"/>
              </a:ext>
            </a:extLst>
          </p:cNvPr>
          <p:cNvSpPr txBox="1"/>
          <p:nvPr userDrawn="1"/>
        </p:nvSpPr>
        <p:spPr>
          <a:xfrm>
            <a:off x="359172" y="3564284"/>
            <a:ext cx="4536504" cy="1440161"/>
          </a:xfrm>
          <a:prstGeom prst="rect">
            <a:avLst/>
          </a:prstGeom>
        </p:spPr>
        <p:txBody>
          <a:bodyPr vert="horz" wrap="square" lIns="0" tIns="0" rIns="0" bIns="0" rtlCol="0" anchor="t" anchorCtr="0">
            <a:noAutofit/>
          </a:bodyPr>
          <a:lstStyle/>
          <a:p>
            <a:pPr algn="l"/>
            <a:r>
              <a:rPr lang="en-GB" sz="2000" b="1" dirty="0">
                <a:solidFill>
                  <a:schemeClr val="bg1"/>
                </a:solidFill>
                <a:latin typeface="Calibri" panose="020F0502020204030204" pitchFamily="34" charset="0"/>
                <a:cs typeface="Calibri" panose="020F0502020204030204" pitchFamily="34" charset="0"/>
              </a:rPr>
              <a:t>Dr Detlef Nauck</a:t>
            </a:r>
          </a:p>
          <a:p>
            <a:pPr algn="l"/>
            <a:r>
              <a:rPr lang="en-GB" sz="1600" b="1" dirty="0">
                <a:solidFill>
                  <a:schemeClr val="bg1"/>
                </a:solidFill>
                <a:latin typeface="Calibri" panose="020F0502020204030204" pitchFamily="34" charset="0"/>
                <a:cs typeface="Calibri" panose="020F0502020204030204" pitchFamily="34" charset="0"/>
              </a:rPr>
              <a:t>Head of AI &amp; Data Science Research</a:t>
            </a:r>
            <a:endParaRPr lang="en-GB" sz="20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9530352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large text) (pink)">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F0A9E4-24A8-CB48-803B-25B8742B5C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39625" cy="6840538"/>
          </a:xfrm>
          <a:prstGeom prst="rect">
            <a:avLst/>
          </a:prstGeom>
        </p:spPr>
      </p:pic>
      <p:sp>
        <p:nvSpPr>
          <p:cNvPr id="7" name="Title 1">
            <a:extLst>
              <a:ext uri="{FF2B5EF4-FFF2-40B4-BE49-F238E27FC236}">
                <a16:creationId xmlns:a16="http://schemas.microsoft.com/office/drawing/2014/main" id="{CFCE3314-74F0-4E41-80CD-73C5CBD2D1DF}"/>
              </a:ext>
            </a:extLst>
          </p:cNvPr>
          <p:cNvSpPr>
            <a:spLocks noGrp="1"/>
          </p:cNvSpPr>
          <p:nvPr>
            <p:ph type="title" hasCustomPrompt="1"/>
          </p:nvPr>
        </p:nvSpPr>
        <p:spPr>
          <a:xfrm>
            <a:off x="360000" y="2016000"/>
            <a:ext cx="7560012" cy="1620000"/>
          </a:xfrm>
        </p:spPr>
        <p:txBody>
          <a:bodyPr anchor="t" anchorCtr="0"/>
          <a:lstStyle>
            <a:lvl1pPr algn="l">
              <a:lnSpc>
                <a:spcPct val="90000"/>
              </a:lnSpc>
              <a:defRPr sz="3200" b="1" i="0" cap="none" baseline="0">
                <a:solidFill>
                  <a:schemeClr val="bg1"/>
                </a:solidFill>
                <a:latin typeface="Century Gothic" panose="020B0502020202020204" pitchFamily="34" charset="0"/>
              </a:defRPr>
            </a:lvl1pPr>
          </a:lstStyle>
          <a:p>
            <a:r>
              <a:rPr lang="en-US" dirty="0"/>
              <a:t>Click to edit Master Divider title style</a:t>
            </a:r>
            <a:endParaRPr lang="en-GB" dirty="0"/>
          </a:p>
        </p:txBody>
      </p:sp>
      <p:pic>
        <p:nvPicPr>
          <p:cNvPr id="11" name="Picture 10">
            <a:extLst>
              <a:ext uri="{FF2B5EF4-FFF2-40B4-BE49-F238E27FC236}">
                <a16:creationId xmlns:a16="http://schemas.microsoft.com/office/drawing/2014/main" id="{CD8A876C-4EA0-744A-BEC7-D21189BA571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09484" y="6271200"/>
            <a:ext cx="477552" cy="477552"/>
          </a:xfrm>
          <a:prstGeom prst="rect">
            <a:avLst/>
          </a:prstGeom>
        </p:spPr>
      </p:pic>
    </p:spTree>
    <p:extLst>
      <p:ext uri="{BB962C8B-B14F-4D97-AF65-F5344CB8AC3E}">
        <p14:creationId xmlns:p14="http://schemas.microsoft.com/office/powerpoint/2010/main" val="3312980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large text) (purple)">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8D3200-2479-0B46-840C-F1CF4DA777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39624" cy="6840538"/>
          </a:xfrm>
          <a:prstGeom prst="rect">
            <a:avLst/>
          </a:prstGeom>
        </p:spPr>
      </p:pic>
      <p:sp>
        <p:nvSpPr>
          <p:cNvPr id="2" name="Title 1"/>
          <p:cNvSpPr>
            <a:spLocks noGrp="1"/>
          </p:cNvSpPr>
          <p:nvPr>
            <p:ph type="title" hasCustomPrompt="1"/>
          </p:nvPr>
        </p:nvSpPr>
        <p:spPr>
          <a:xfrm>
            <a:off x="360000" y="2016000"/>
            <a:ext cx="7560012" cy="1620000"/>
          </a:xfrm>
        </p:spPr>
        <p:txBody>
          <a:bodyPr anchor="t" anchorCtr="0"/>
          <a:lstStyle>
            <a:lvl1pPr algn="l">
              <a:lnSpc>
                <a:spcPct val="90000"/>
              </a:lnSpc>
              <a:defRPr sz="3200" b="1" i="0" cap="none" baseline="0">
                <a:solidFill>
                  <a:schemeClr val="bg1"/>
                </a:solidFill>
                <a:latin typeface="Century Gothic" panose="020B0502020202020204" pitchFamily="34" charset="0"/>
              </a:defRPr>
            </a:lvl1pPr>
          </a:lstStyle>
          <a:p>
            <a:r>
              <a:rPr lang="en-US" dirty="0"/>
              <a:t>Click to edit Master Divider title style</a:t>
            </a:r>
            <a:endParaRPr lang="en-GB" dirty="0"/>
          </a:p>
        </p:txBody>
      </p:sp>
      <p:pic>
        <p:nvPicPr>
          <p:cNvPr id="8" name="Picture 7">
            <a:extLst>
              <a:ext uri="{FF2B5EF4-FFF2-40B4-BE49-F238E27FC236}">
                <a16:creationId xmlns:a16="http://schemas.microsoft.com/office/drawing/2014/main" id="{2848D90A-7108-864A-B81A-ED7B0B9A7E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09484" y="6271200"/>
            <a:ext cx="477552" cy="477552"/>
          </a:xfrm>
          <a:prstGeom prst="rect">
            <a:avLst/>
          </a:prstGeom>
        </p:spPr>
      </p:pic>
    </p:spTree>
    <p:extLst>
      <p:ext uri="{BB962C8B-B14F-4D97-AF65-F5344CB8AC3E}">
        <p14:creationId xmlns:p14="http://schemas.microsoft.com/office/powerpoint/2010/main" val="3284594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large text) (blue)">
    <p:bg>
      <p:bgPr>
        <a:solidFill>
          <a:schemeClr val="accent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94E845-0CA1-2443-A045-12080128E4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39625" cy="6840538"/>
          </a:xfrm>
          <a:prstGeom prst="rect">
            <a:avLst/>
          </a:prstGeom>
        </p:spPr>
      </p:pic>
      <p:sp>
        <p:nvSpPr>
          <p:cNvPr id="7" name="Title 1">
            <a:extLst>
              <a:ext uri="{FF2B5EF4-FFF2-40B4-BE49-F238E27FC236}">
                <a16:creationId xmlns:a16="http://schemas.microsoft.com/office/drawing/2014/main" id="{3B9A7C5A-A4E5-084B-874F-1EBE27C1A2C6}"/>
              </a:ext>
            </a:extLst>
          </p:cNvPr>
          <p:cNvSpPr>
            <a:spLocks noGrp="1"/>
          </p:cNvSpPr>
          <p:nvPr>
            <p:ph type="title" hasCustomPrompt="1"/>
          </p:nvPr>
        </p:nvSpPr>
        <p:spPr>
          <a:xfrm>
            <a:off x="360000" y="2016000"/>
            <a:ext cx="7560012" cy="1620000"/>
          </a:xfrm>
        </p:spPr>
        <p:txBody>
          <a:bodyPr anchor="t" anchorCtr="0"/>
          <a:lstStyle>
            <a:lvl1pPr algn="l">
              <a:lnSpc>
                <a:spcPct val="90000"/>
              </a:lnSpc>
              <a:defRPr sz="3200" b="1" i="0" cap="none" baseline="0">
                <a:solidFill>
                  <a:schemeClr val="bg1"/>
                </a:solidFill>
                <a:latin typeface="Century Gothic" panose="020B0502020202020204" pitchFamily="34" charset="0"/>
              </a:defRPr>
            </a:lvl1pPr>
          </a:lstStyle>
          <a:p>
            <a:r>
              <a:rPr lang="en-US" dirty="0"/>
              <a:t>Click to edit Master Divider title style</a:t>
            </a:r>
            <a:endParaRPr lang="en-GB" dirty="0"/>
          </a:p>
        </p:txBody>
      </p:sp>
      <p:pic>
        <p:nvPicPr>
          <p:cNvPr id="8" name="Picture 7">
            <a:extLst>
              <a:ext uri="{FF2B5EF4-FFF2-40B4-BE49-F238E27FC236}">
                <a16:creationId xmlns:a16="http://schemas.microsoft.com/office/drawing/2014/main" id="{969AB210-B4BE-3745-A764-C8A3F4B799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09484" y="6271200"/>
            <a:ext cx="477552" cy="477552"/>
          </a:xfrm>
          <a:prstGeom prst="rect">
            <a:avLst/>
          </a:prstGeom>
        </p:spPr>
      </p:pic>
    </p:spTree>
    <p:extLst>
      <p:ext uri="{BB962C8B-B14F-4D97-AF65-F5344CB8AC3E}">
        <p14:creationId xmlns:p14="http://schemas.microsoft.com/office/powerpoint/2010/main" val="3635249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tatement (purpl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908DFE-CFFC-0B49-81C8-88E92473B5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39624" cy="6840538"/>
          </a:xfrm>
          <a:prstGeom prst="rect">
            <a:avLst/>
          </a:prstGeom>
        </p:spPr>
      </p:pic>
      <p:sp>
        <p:nvSpPr>
          <p:cNvPr id="2" name="Title 1"/>
          <p:cNvSpPr>
            <a:spLocks noGrp="1"/>
          </p:cNvSpPr>
          <p:nvPr>
            <p:ph type="title" hasCustomPrompt="1"/>
          </p:nvPr>
        </p:nvSpPr>
        <p:spPr>
          <a:xfrm>
            <a:off x="358775" y="2016000"/>
            <a:ext cx="11520000" cy="2700000"/>
          </a:xfrm>
        </p:spPr>
        <p:txBody>
          <a:bodyPr anchor="ctr" anchorCtr="0"/>
          <a:lstStyle>
            <a:lvl1pPr algn="ctr">
              <a:lnSpc>
                <a:spcPct val="90000"/>
              </a:lnSpc>
              <a:defRPr sz="3200" b="1" cap="none" baseline="0">
                <a:solidFill>
                  <a:schemeClr val="bg1"/>
                </a:solidFill>
                <a:latin typeface="Century Gothic" panose="020B0502020202020204" pitchFamily="34" charset="0"/>
              </a:defRPr>
            </a:lvl1pPr>
          </a:lstStyle>
          <a:p>
            <a:r>
              <a:rPr lang="en-US" dirty="0"/>
              <a:t>Click to edit Master Divider title style</a:t>
            </a:r>
            <a:endParaRPr lang="en-GB" dirty="0"/>
          </a:p>
        </p:txBody>
      </p:sp>
      <p:pic>
        <p:nvPicPr>
          <p:cNvPr id="5" name="Picture 4">
            <a:extLst>
              <a:ext uri="{FF2B5EF4-FFF2-40B4-BE49-F238E27FC236}">
                <a16:creationId xmlns:a16="http://schemas.microsoft.com/office/drawing/2014/main" id="{20DB4D85-0A02-8543-9160-78A1DEC9DB4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409484" y="6271200"/>
            <a:ext cx="477552" cy="477552"/>
          </a:xfrm>
          <a:prstGeom prst="rect">
            <a:avLst/>
          </a:prstGeom>
        </p:spPr>
      </p:pic>
    </p:spTree>
    <p:extLst>
      <p:ext uri="{BB962C8B-B14F-4D97-AF65-F5344CB8AC3E}">
        <p14:creationId xmlns:p14="http://schemas.microsoft.com/office/powerpoint/2010/main" val="1125592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a:defRPr sz="1800"/>
            </a:lvl2pPr>
            <a:lvl3pPr>
              <a:defRPr sz="1600"/>
            </a:lvl3pPr>
            <a:lvl4pPr>
              <a:defRPr sz="14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Box 3">
            <a:extLst>
              <a:ext uri="{FF2B5EF4-FFF2-40B4-BE49-F238E27FC236}">
                <a16:creationId xmlns:a16="http://schemas.microsoft.com/office/drawing/2014/main" id="{C4F1F03D-C4F0-AF4D-AFFF-609C4FF4D6D3}"/>
              </a:ext>
            </a:extLst>
          </p:cNvPr>
          <p:cNvSpPr txBox="1"/>
          <p:nvPr userDrawn="1"/>
        </p:nvSpPr>
        <p:spPr>
          <a:xfrm>
            <a:off x="11613823" y="6485641"/>
            <a:ext cx="0" cy="0"/>
          </a:xfrm>
          <a:prstGeom prst="rect">
            <a:avLst/>
          </a:prstGeom>
          <a:noFill/>
        </p:spPr>
        <p:txBody>
          <a:bodyPr wrap="none" lIns="0" tIns="0" rIns="0" bIns="0" rtlCol="0">
            <a:noAutofit/>
          </a:bodyPr>
          <a:lstStyle/>
          <a:p>
            <a:endParaRPr lang="en-US" sz="1500" dirty="0" err="1"/>
          </a:p>
        </p:txBody>
      </p:sp>
      <p:sp>
        <p:nvSpPr>
          <p:cNvPr id="6" name="Title 5">
            <a:extLst>
              <a:ext uri="{FF2B5EF4-FFF2-40B4-BE49-F238E27FC236}">
                <a16:creationId xmlns:a16="http://schemas.microsoft.com/office/drawing/2014/main" id="{6B1B4166-45F0-DA42-B193-E60E5144CA12}"/>
              </a:ext>
            </a:extLst>
          </p:cNvPr>
          <p:cNvSpPr>
            <a:spLocks noGrp="1"/>
          </p:cNvSpPr>
          <p:nvPr>
            <p:ph type="title"/>
          </p:nvPr>
        </p:nvSpPr>
        <p:spPr/>
        <p:txBody>
          <a:bodyPr/>
          <a:lstStyle/>
          <a:p>
            <a:r>
              <a:rPr lang="en-US"/>
              <a:t>Click to edit Master title style</a:t>
            </a:r>
          </a:p>
        </p:txBody>
      </p:sp>
      <p:sp>
        <p:nvSpPr>
          <p:cNvPr id="9" name="Slide Number Placeholder 3">
            <a:extLst>
              <a:ext uri="{FF2B5EF4-FFF2-40B4-BE49-F238E27FC236}">
                <a16:creationId xmlns:a16="http://schemas.microsoft.com/office/drawing/2014/main" id="{726E6DC1-62A3-4E8C-824C-91FE6F0518C3}"/>
              </a:ext>
            </a:extLst>
          </p:cNvPr>
          <p:cNvSpPr>
            <a:spLocks noGrp="1"/>
          </p:cNvSpPr>
          <p:nvPr>
            <p:ph type="sldNum" sz="quarter" idx="12"/>
          </p:nvPr>
        </p:nvSpPr>
        <p:spPr>
          <a:xfrm>
            <a:off x="360000" y="6318000"/>
            <a:ext cx="360000" cy="262800"/>
          </a:xfrm>
          <a:prstGeom prst="rect">
            <a:avLst/>
          </a:prstGeom>
        </p:spPr>
        <p:txBody>
          <a:bodyPr/>
          <a:lstStyle>
            <a:lvl1pPr algn="l">
              <a:defRPr sz="1000" b="1" i="0">
                <a:solidFill>
                  <a:srgbClr val="7030A0"/>
                </a:solidFill>
                <a:latin typeface="Calibri" panose="020F0502020204030204" pitchFamily="34" charset="0"/>
                <a:cs typeface="Calibri" panose="020F0502020204030204" pitchFamily="34" charset="0"/>
              </a:defRPr>
            </a:lvl1pPr>
          </a:lstStyle>
          <a:p>
            <a:fld id="{0B868178-02AE-42FC-958D-6B8F13B60175}" type="slidenum">
              <a:rPr lang="en-GB" smtClean="0"/>
              <a:pPr/>
              <a:t>‹#›</a:t>
            </a:fld>
            <a:endParaRPr lang="en-GB" dirty="0"/>
          </a:p>
        </p:txBody>
      </p:sp>
      <p:sp>
        <p:nvSpPr>
          <p:cNvPr id="11" name="Footer Placeholder 4">
            <a:extLst>
              <a:ext uri="{FF2B5EF4-FFF2-40B4-BE49-F238E27FC236}">
                <a16:creationId xmlns:a16="http://schemas.microsoft.com/office/drawing/2014/main" id="{6D85C2B5-E8C5-481C-92DD-0B418DDFD087}"/>
              </a:ext>
            </a:extLst>
          </p:cNvPr>
          <p:cNvSpPr>
            <a:spLocks noGrp="1"/>
          </p:cNvSpPr>
          <p:nvPr>
            <p:ph type="ftr" sz="quarter" idx="13"/>
          </p:nvPr>
        </p:nvSpPr>
        <p:spPr>
          <a:xfrm>
            <a:off x="3671540" y="6318000"/>
            <a:ext cx="7056384" cy="262800"/>
          </a:xfrm>
          <a:prstGeom prst="rect">
            <a:avLst/>
          </a:prstGeom>
        </p:spPr>
        <p:txBody>
          <a:bodyPr/>
          <a:lstStyle>
            <a:lvl1pPr algn="r">
              <a:defRPr sz="1000">
                <a:solidFill>
                  <a:srgbClr val="7030A0"/>
                </a:solidFill>
                <a:latin typeface="Calibri" panose="020F0502020204030204" pitchFamily="34" charset="0"/>
                <a:cs typeface="Calibri" panose="020F0502020204030204" pitchFamily="34" charset="0"/>
              </a:defRPr>
            </a:lvl1pPr>
          </a:lstStyle>
          <a:p>
            <a:r>
              <a:rPr lang="en-GB"/>
              <a:t>Best Practice Analytics (Detlef Nauck, BT)</a:t>
            </a:r>
            <a:endParaRPr lang="en-GB" dirty="0"/>
          </a:p>
        </p:txBody>
      </p:sp>
      <p:sp>
        <p:nvSpPr>
          <p:cNvPr id="12" name="Date Placeholder 9">
            <a:extLst>
              <a:ext uri="{FF2B5EF4-FFF2-40B4-BE49-F238E27FC236}">
                <a16:creationId xmlns:a16="http://schemas.microsoft.com/office/drawing/2014/main" id="{1768C14E-4041-41AC-8CF5-2590DFF8E538}"/>
              </a:ext>
            </a:extLst>
          </p:cNvPr>
          <p:cNvSpPr>
            <a:spLocks noGrp="1"/>
          </p:cNvSpPr>
          <p:nvPr>
            <p:ph type="dt" sz="half" idx="14"/>
          </p:nvPr>
        </p:nvSpPr>
        <p:spPr>
          <a:xfrm>
            <a:off x="1511300" y="6318001"/>
            <a:ext cx="1868364" cy="262800"/>
          </a:xfrm>
          <a:prstGeom prst="rect">
            <a:avLst/>
          </a:prstGeom>
        </p:spPr>
        <p:txBody>
          <a:bodyPr/>
          <a:lstStyle>
            <a:lvl1pPr>
              <a:defRPr sz="1000">
                <a:solidFill>
                  <a:srgbClr val="7030A0"/>
                </a:solidFill>
                <a:latin typeface="Calibri" panose="020F0502020204030204" pitchFamily="34" charset="0"/>
                <a:cs typeface="Calibri" panose="020F0502020204030204" pitchFamily="34" charset="0"/>
              </a:defRPr>
            </a:lvl1pPr>
          </a:lstStyle>
          <a:p>
            <a:r>
              <a:rPr lang="en-US"/>
              <a:t>4th August 2022</a:t>
            </a:r>
            <a:endParaRPr lang="en-GB" dirty="0"/>
          </a:p>
        </p:txBody>
      </p:sp>
    </p:spTree>
    <p:extLst>
      <p:ext uri="{BB962C8B-B14F-4D97-AF65-F5344CB8AC3E}">
        <p14:creationId xmlns:p14="http://schemas.microsoft.com/office/powerpoint/2010/main" val="898384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360000" y="1260030"/>
            <a:ext cx="5670000" cy="4896544"/>
          </a:xfrm>
        </p:spPr>
        <p:txBody>
          <a:bodyPr/>
          <a:lstStyle>
            <a:lvl1pPr>
              <a:defRPr sz="2000"/>
            </a:lvl1pPr>
            <a:lvl2pPr>
              <a:defRPr sz="1800"/>
            </a:lvl2pPr>
            <a:lvl3pPr>
              <a:defRPr sz="1600"/>
            </a:lvl3pPr>
            <a:lvl4pPr>
              <a:defRPr sz="1400"/>
            </a:lvl4pPr>
            <a:lvl5pPr>
              <a:defRPr sz="1400"/>
            </a:lvl5pPr>
            <a:lvl6pPr>
              <a:defRPr sz="1795"/>
            </a:lvl6pPr>
            <a:lvl7pPr>
              <a:defRPr sz="1795"/>
            </a:lvl7pPr>
            <a:lvl8pPr>
              <a:defRPr sz="1795"/>
            </a:lvl8pPr>
            <a:lvl9pPr>
              <a:defRPr sz="179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210000" y="1260030"/>
            <a:ext cx="5670000" cy="4896544"/>
          </a:xfrm>
        </p:spPr>
        <p:txBody>
          <a:bodyPr/>
          <a:lstStyle>
            <a:lvl1pPr>
              <a:defRPr sz="2000"/>
            </a:lvl1pPr>
            <a:lvl2pPr>
              <a:defRPr sz="1800"/>
            </a:lvl2pPr>
            <a:lvl3pPr>
              <a:defRPr sz="1600"/>
            </a:lvl3pPr>
            <a:lvl4pPr>
              <a:defRPr sz="1400"/>
            </a:lvl4pPr>
            <a:lvl5pPr>
              <a:defRPr sz="1200"/>
            </a:lvl5pPr>
            <a:lvl6pPr>
              <a:defRPr sz="1795"/>
            </a:lvl6pPr>
            <a:lvl7pPr>
              <a:defRPr sz="1795"/>
            </a:lvl7pPr>
            <a:lvl8pPr>
              <a:defRPr sz="1795"/>
            </a:lvl8pPr>
            <a:lvl9pPr>
              <a:defRPr sz="179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Slide Number Placeholder 3">
            <a:extLst>
              <a:ext uri="{FF2B5EF4-FFF2-40B4-BE49-F238E27FC236}">
                <a16:creationId xmlns:a16="http://schemas.microsoft.com/office/drawing/2014/main" id="{5CEA95E9-0C56-4236-837D-5E178B152A5A}"/>
              </a:ext>
            </a:extLst>
          </p:cNvPr>
          <p:cNvSpPr>
            <a:spLocks noGrp="1"/>
          </p:cNvSpPr>
          <p:nvPr>
            <p:ph type="sldNum" sz="quarter" idx="12"/>
          </p:nvPr>
        </p:nvSpPr>
        <p:spPr>
          <a:xfrm>
            <a:off x="360000" y="6318000"/>
            <a:ext cx="360000" cy="262800"/>
          </a:xfrm>
          <a:prstGeom prst="rect">
            <a:avLst/>
          </a:prstGeom>
        </p:spPr>
        <p:txBody>
          <a:bodyPr/>
          <a:lstStyle>
            <a:lvl1pPr algn="l">
              <a:defRPr sz="1000" b="1" i="0">
                <a:solidFill>
                  <a:srgbClr val="7030A0"/>
                </a:solidFill>
                <a:latin typeface="Calibri" panose="020F0502020204030204" pitchFamily="34" charset="0"/>
                <a:cs typeface="Calibri" panose="020F0502020204030204" pitchFamily="34" charset="0"/>
              </a:defRPr>
            </a:lvl1pPr>
          </a:lstStyle>
          <a:p>
            <a:fld id="{0B868178-02AE-42FC-958D-6B8F13B60175}" type="slidenum">
              <a:rPr lang="en-GB" smtClean="0"/>
              <a:pPr/>
              <a:t>‹#›</a:t>
            </a:fld>
            <a:endParaRPr lang="en-GB" dirty="0"/>
          </a:p>
        </p:txBody>
      </p:sp>
      <p:sp>
        <p:nvSpPr>
          <p:cNvPr id="10" name="Footer Placeholder 4">
            <a:extLst>
              <a:ext uri="{FF2B5EF4-FFF2-40B4-BE49-F238E27FC236}">
                <a16:creationId xmlns:a16="http://schemas.microsoft.com/office/drawing/2014/main" id="{3A26101A-2A22-4A2C-9D08-BE883E70C69C}"/>
              </a:ext>
            </a:extLst>
          </p:cNvPr>
          <p:cNvSpPr>
            <a:spLocks noGrp="1"/>
          </p:cNvSpPr>
          <p:nvPr>
            <p:ph type="ftr" sz="quarter" idx="13"/>
          </p:nvPr>
        </p:nvSpPr>
        <p:spPr>
          <a:xfrm>
            <a:off x="3671540" y="6318000"/>
            <a:ext cx="7056384" cy="262800"/>
          </a:xfrm>
          <a:prstGeom prst="rect">
            <a:avLst/>
          </a:prstGeom>
        </p:spPr>
        <p:txBody>
          <a:bodyPr/>
          <a:lstStyle>
            <a:lvl1pPr algn="r">
              <a:defRPr sz="1000">
                <a:solidFill>
                  <a:srgbClr val="7030A0"/>
                </a:solidFill>
                <a:latin typeface="Calibri" panose="020F0502020204030204" pitchFamily="34" charset="0"/>
                <a:cs typeface="Calibri" panose="020F0502020204030204" pitchFamily="34" charset="0"/>
              </a:defRPr>
            </a:lvl1pPr>
          </a:lstStyle>
          <a:p>
            <a:r>
              <a:rPr lang="en-GB"/>
              <a:t>Best Practice Analytics (Detlef Nauck, BT)</a:t>
            </a:r>
            <a:endParaRPr lang="en-GB" dirty="0"/>
          </a:p>
        </p:txBody>
      </p:sp>
      <p:sp>
        <p:nvSpPr>
          <p:cNvPr id="11" name="Date Placeholder 9">
            <a:extLst>
              <a:ext uri="{FF2B5EF4-FFF2-40B4-BE49-F238E27FC236}">
                <a16:creationId xmlns:a16="http://schemas.microsoft.com/office/drawing/2014/main" id="{054CE7E8-1933-40F0-AFC0-8E7D12F1C51B}"/>
              </a:ext>
            </a:extLst>
          </p:cNvPr>
          <p:cNvSpPr>
            <a:spLocks noGrp="1"/>
          </p:cNvSpPr>
          <p:nvPr>
            <p:ph type="dt" sz="half" idx="14"/>
          </p:nvPr>
        </p:nvSpPr>
        <p:spPr>
          <a:xfrm>
            <a:off x="1511300" y="6318001"/>
            <a:ext cx="1868364" cy="262800"/>
          </a:xfrm>
          <a:prstGeom prst="rect">
            <a:avLst/>
          </a:prstGeom>
        </p:spPr>
        <p:txBody>
          <a:bodyPr/>
          <a:lstStyle>
            <a:lvl1pPr>
              <a:defRPr sz="1000">
                <a:solidFill>
                  <a:srgbClr val="7030A0"/>
                </a:solidFill>
                <a:latin typeface="Calibri" panose="020F0502020204030204" pitchFamily="34" charset="0"/>
                <a:cs typeface="Calibri" panose="020F0502020204030204" pitchFamily="34" charset="0"/>
              </a:defRPr>
            </a:lvl1pPr>
          </a:lstStyle>
          <a:p>
            <a:r>
              <a:rPr lang="en-US"/>
              <a:t>4th August 2022</a:t>
            </a:r>
            <a:endParaRPr lang="en-GB" dirty="0"/>
          </a:p>
        </p:txBody>
      </p:sp>
    </p:spTree>
    <p:extLst>
      <p:ext uri="{BB962C8B-B14F-4D97-AF65-F5344CB8AC3E}">
        <p14:creationId xmlns:p14="http://schemas.microsoft.com/office/powerpoint/2010/main" val="1772135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6" name="Slide Number Placeholder 3">
            <a:extLst>
              <a:ext uri="{FF2B5EF4-FFF2-40B4-BE49-F238E27FC236}">
                <a16:creationId xmlns:a16="http://schemas.microsoft.com/office/drawing/2014/main" id="{102870A5-D43B-4775-8215-72D9DEB978FD}"/>
              </a:ext>
            </a:extLst>
          </p:cNvPr>
          <p:cNvSpPr>
            <a:spLocks noGrp="1"/>
          </p:cNvSpPr>
          <p:nvPr>
            <p:ph type="sldNum" sz="quarter" idx="12"/>
          </p:nvPr>
        </p:nvSpPr>
        <p:spPr>
          <a:xfrm>
            <a:off x="360000" y="6318000"/>
            <a:ext cx="360000" cy="262800"/>
          </a:xfrm>
          <a:prstGeom prst="rect">
            <a:avLst/>
          </a:prstGeom>
        </p:spPr>
        <p:txBody>
          <a:bodyPr/>
          <a:lstStyle>
            <a:lvl1pPr algn="l">
              <a:defRPr sz="1000" b="1" i="0">
                <a:solidFill>
                  <a:srgbClr val="7030A0"/>
                </a:solidFill>
                <a:latin typeface="Calibri" panose="020F0502020204030204" pitchFamily="34" charset="0"/>
                <a:cs typeface="Calibri" panose="020F0502020204030204" pitchFamily="34" charset="0"/>
              </a:defRPr>
            </a:lvl1pPr>
          </a:lstStyle>
          <a:p>
            <a:fld id="{0B868178-02AE-42FC-958D-6B8F13B60175}" type="slidenum">
              <a:rPr lang="en-GB" smtClean="0"/>
              <a:pPr/>
              <a:t>‹#›</a:t>
            </a:fld>
            <a:endParaRPr lang="en-GB" dirty="0"/>
          </a:p>
        </p:txBody>
      </p:sp>
      <p:sp>
        <p:nvSpPr>
          <p:cNvPr id="8" name="Footer Placeholder 4">
            <a:extLst>
              <a:ext uri="{FF2B5EF4-FFF2-40B4-BE49-F238E27FC236}">
                <a16:creationId xmlns:a16="http://schemas.microsoft.com/office/drawing/2014/main" id="{B91633D8-3DC4-41F7-85C0-412176051A1D}"/>
              </a:ext>
            </a:extLst>
          </p:cNvPr>
          <p:cNvSpPr>
            <a:spLocks noGrp="1"/>
          </p:cNvSpPr>
          <p:nvPr>
            <p:ph type="ftr" sz="quarter" idx="13"/>
          </p:nvPr>
        </p:nvSpPr>
        <p:spPr>
          <a:xfrm>
            <a:off x="3671540" y="6318000"/>
            <a:ext cx="7056384" cy="262800"/>
          </a:xfrm>
          <a:prstGeom prst="rect">
            <a:avLst/>
          </a:prstGeom>
        </p:spPr>
        <p:txBody>
          <a:bodyPr/>
          <a:lstStyle>
            <a:lvl1pPr algn="r">
              <a:defRPr sz="1000">
                <a:solidFill>
                  <a:srgbClr val="7030A0"/>
                </a:solidFill>
                <a:latin typeface="Calibri" panose="020F0502020204030204" pitchFamily="34" charset="0"/>
                <a:cs typeface="Calibri" panose="020F0502020204030204" pitchFamily="34" charset="0"/>
              </a:defRPr>
            </a:lvl1pPr>
          </a:lstStyle>
          <a:p>
            <a:r>
              <a:rPr lang="en-GB"/>
              <a:t>Best Practice Analytics (Detlef Nauck, BT)</a:t>
            </a:r>
            <a:endParaRPr lang="en-GB" dirty="0"/>
          </a:p>
        </p:txBody>
      </p:sp>
      <p:sp>
        <p:nvSpPr>
          <p:cNvPr id="9" name="Date Placeholder 9">
            <a:extLst>
              <a:ext uri="{FF2B5EF4-FFF2-40B4-BE49-F238E27FC236}">
                <a16:creationId xmlns:a16="http://schemas.microsoft.com/office/drawing/2014/main" id="{BCF40FF3-FE20-4F6D-BCF2-182D72EE9BF2}"/>
              </a:ext>
            </a:extLst>
          </p:cNvPr>
          <p:cNvSpPr>
            <a:spLocks noGrp="1"/>
          </p:cNvSpPr>
          <p:nvPr>
            <p:ph type="dt" sz="half" idx="14"/>
          </p:nvPr>
        </p:nvSpPr>
        <p:spPr>
          <a:xfrm>
            <a:off x="1511300" y="6318001"/>
            <a:ext cx="1868364" cy="262800"/>
          </a:xfrm>
          <a:prstGeom prst="rect">
            <a:avLst/>
          </a:prstGeom>
        </p:spPr>
        <p:txBody>
          <a:bodyPr/>
          <a:lstStyle>
            <a:lvl1pPr>
              <a:defRPr sz="1000">
                <a:solidFill>
                  <a:srgbClr val="7030A0"/>
                </a:solidFill>
                <a:latin typeface="Calibri" panose="020F0502020204030204" pitchFamily="34" charset="0"/>
                <a:cs typeface="Calibri" panose="020F0502020204030204" pitchFamily="34" charset="0"/>
              </a:defRPr>
            </a:lvl1pPr>
          </a:lstStyle>
          <a:p>
            <a:r>
              <a:rPr lang="en-US"/>
              <a:t>4th August 2022</a:t>
            </a:r>
            <a:endParaRPr lang="en-GB" dirty="0"/>
          </a:p>
        </p:txBody>
      </p:sp>
    </p:spTree>
    <p:extLst>
      <p:ext uri="{BB962C8B-B14F-4D97-AF65-F5344CB8AC3E}">
        <p14:creationId xmlns:p14="http://schemas.microsoft.com/office/powerpoint/2010/main" val="702338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257420"/>
            <a:ext cx="11527036" cy="7920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360000" y="1188021"/>
            <a:ext cx="11527036" cy="4896544"/>
          </a:xfrm>
          <a:prstGeom prst="rect">
            <a:avLst/>
          </a:prstGeom>
        </p:spPr>
        <p:txBody>
          <a:bodyPr vert="horz" lIns="0" tIns="0" rIns="0" bIns="0" rtlCol="0" anchor="t" anchorCtr="0">
            <a:noAutofit/>
          </a:bodyPr>
          <a:lstStyle/>
          <a:p>
            <a:pPr lvl="0"/>
            <a:r>
              <a:rPr lang="en-GB" sz="1800" dirty="0"/>
              <a:t>One</a:t>
            </a:r>
          </a:p>
          <a:p>
            <a:pPr lvl="1"/>
            <a:r>
              <a:rPr lang="en-GB" sz="1800" dirty="0"/>
              <a:t>Two</a:t>
            </a:r>
          </a:p>
          <a:p>
            <a:pPr lvl="2"/>
            <a:r>
              <a:rPr lang="en-GB" sz="1800" dirty="0"/>
              <a:t>Three</a:t>
            </a:r>
          </a:p>
          <a:p>
            <a:pPr lvl="3"/>
            <a:r>
              <a:rPr lang="en-GB" sz="1800" dirty="0"/>
              <a:t>Four</a:t>
            </a:r>
          </a:p>
          <a:p>
            <a:pPr lvl="4"/>
            <a:r>
              <a:rPr lang="en-GB" sz="1800" dirty="0"/>
              <a:t>Five</a:t>
            </a:r>
          </a:p>
          <a:p>
            <a:pPr lvl="1"/>
            <a:endParaRPr lang="en-GB" sz="1800" dirty="0"/>
          </a:p>
        </p:txBody>
      </p:sp>
      <p:pic>
        <p:nvPicPr>
          <p:cNvPr id="10" name="Picture 9">
            <a:extLst>
              <a:ext uri="{FF2B5EF4-FFF2-40B4-BE49-F238E27FC236}">
                <a16:creationId xmlns:a16="http://schemas.microsoft.com/office/drawing/2014/main" id="{3AE9E1D1-80B4-4737-A902-4D72D8F4317B}"/>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409484" y="6271200"/>
            <a:ext cx="477552" cy="477552"/>
          </a:xfrm>
          <a:prstGeom prst="rect">
            <a:avLst/>
          </a:prstGeom>
        </p:spPr>
      </p:pic>
    </p:spTree>
    <p:extLst>
      <p:ext uri="{BB962C8B-B14F-4D97-AF65-F5344CB8AC3E}">
        <p14:creationId xmlns:p14="http://schemas.microsoft.com/office/powerpoint/2010/main" val="3743216919"/>
      </p:ext>
    </p:extLst>
  </p:cSld>
  <p:clrMap bg1="lt1" tx1="dk1" bg2="lt2" tx2="dk2" accent1="accent1" accent2="accent2" accent3="accent3" accent4="accent4" accent5="accent5" accent6="accent6" hlink="hlink" folHlink="folHlink"/>
  <p:sldLayoutIdLst>
    <p:sldLayoutId id="2147483696" r:id="rId1"/>
    <p:sldLayoutId id="2147483649" r:id="rId2"/>
    <p:sldLayoutId id="2147483694" r:id="rId3"/>
    <p:sldLayoutId id="2147483651" r:id="rId4"/>
    <p:sldLayoutId id="2147483695" r:id="rId5"/>
    <p:sldLayoutId id="2147483674" r:id="rId6"/>
    <p:sldLayoutId id="2147483650" r:id="rId7"/>
    <p:sldLayoutId id="2147483652" r:id="rId8"/>
    <p:sldLayoutId id="2147483654" r:id="rId9"/>
    <p:sldLayoutId id="2147483655" r:id="rId10"/>
    <p:sldLayoutId id="2147483660" r:id="rId11"/>
    <p:sldLayoutId id="2147483697" r:id="rId12"/>
  </p:sldLayoutIdLst>
  <p:hf hdr="0"/>
  <p:txStyles>
    <p:titleStyle>
      <a:lvl1pPr algn="l" defTabSz="912114" rtl="0" eaLnBrk="1" latinLnBrk="0" hangingPunct="1">
        <a:spcBef>
          <a:spcPct val="0"/>
        </a:spcBef>
        <a:buNone/>
        <a:defRPr sz="3200" b="1" kern="1200">
          <a:solidFill>
            <a:schemeClr val="accent1"/>
          </a:solidFill>
          <a:latin typeface="Calibri" panose="020F0502020204030204" pitchFamily="34" charset="0"/>
          <a:ea typeface="+mj-ea"/>
          <a:cs typeface="Calibri" panose="020F0502020204030204" pitchFamily="34" charset="0"/>
        </a:defRPr>
      </a:lvl1pPr>
    </p:titleStyle>
    <p:bodyStyle>
      <a:lvl1pPr marL="285750" indent="-285750" algn="l" defTabSz="912114" rtl="0" eaLnBrk="1" latinLnBrk="0" hangingPunct="1">
        <a:lnSpc>
          <a:spcPct val="110000"/>
        </a:lnSpc>
        <a:spcBef>
          <a:spcPts val="0"/>
        </a:spcBef>
        <a:spcAft>
          <a:spcPts val="0"/>
        </a:spcAft>
        <a:buFont typeface="Arial" panose="020B0604020202020204" pitchFamily="34" charset="0"/>
        <a:buChar char="•"/>
        <a:defRPr sz="2000" b="0" i="0" kern="1200" baseline="0">
          <a:solidFill>
            <a:schemeClr val="tx1"/>
          </a:solidFill>
          <a:latin typeface="Calibri" panose="020F0502020204030204" pitchFamily="34" charset="0"/>
          <a:ea typeface="+mn-ea"/>
          <a:cs typeface="Calibri" panose="020F0502020204030204" pitchFamily="34" charset="0"/>
        </a:defRPr>
      </a:lvl1pPr>
      <a:lvl2pPr marL="452438" indent="-276225" algn="l" defTabSz="912114" rtl="0" eaLnBrk="1" latinLnBrk="0" hangingPunct="1">
        <a:lnSpc>
          <a:spcPct val="110000"/>
        </a:lnSpc>
        <a:spcBef>
          <a:spcPts val="0"/>
        </a:spcBef>
        <a:spcAft>
          <a:spcPts val="0"/>
        </a:spcAft>
        <a:buFont typeface="Arial" panose="020B0604020202020204" pitchFamily="34" charset="0"/>
        <a:buChar char="•"/>
        <a:defRPr sz="2000" b="0" i="0" kern="1200">
          <a:solidFill>
            <a:schemeClr val="tx1"/>
          </a:solidFill>
          <a:latin typeface="Calibri" panose="020F0502020204030204" pitchFamily="34" charset="0"/>
          <a:ea typeface="+mn-ea"/>
          <a:cs typeface="Calibri" panose="020F0502020204030204" pitchFamily="34" charset="0"/>
        </a:defRPr>
      </a:lvl2pPr>
      <a:lvl3pPr marL="628650" indent="-265113" algn="l" defTabSz="912114" rtl="0" eaLnBrk="1" latinLnBrk="0" hangingPunct="1">
        <a:lnSpc>
          <a:spcPct val="110000"/>
        </a:lnSpc>
        <a:spcBef>
          <a:spcPts val="0"/>
        </a:spcBef>
        <a:spcAft>
          <a:spcPts val="0"/>
        </a:spcAft>
        <a:buFont typeface="Arial" panose="020B0604020202020204" pitchFamily="34" charset="0"/>
        <a:buChar char="•"/>
        <a:defRPr sz="2000" b="0" i="0" kern="1200">
          <a:solidFill>
            <a:schemeClr val="tx1"/>
          </a:solidFill>
          <a:latin typeface="Calibri" panose="020F0502020204030204" pitchFamily="34" charset="0"/>
          <a:ea typeface="+mn-ea"/>
          <a:cs typeface="Calibri" panose="020F0502020204030204" pitchFamily="34" charset="0"/>
        </a:defRPr>
      </a:lvl3pPr>
      <a:lvl4pPr marL="804863" indent="-265113" algn="l" defTabSz="912114" rtl="0" eaLnBrk="1" latinLnBrk="0" hangingPunct="1">
        <a:lnSpc>
          <a:spcPct val="110000"/>
        </a:lnSpc>
        <a:spcBef>
          <a:spcPts val="0"/>
        </a:spcBef>
        <a:spcAft>
          <a:spcPts val="0"/>
        </a:spcAft>
        <a:buFont typeface="Arial" panose="020B0604020202020204" pitchFamily="34" charset="0"/>
        <a:buChar char="•"/>
        <a:defRPr sz="2000" b="0" i="0" kern="1200">
          <a:solidFill>
            <a:schemeClr val="tx1"/>
          </a:solidFill>
          <a:latin typeface="Calibri" panose="020F0502020204030204" pitchFamily="34" charset="0"/>
          <a:ea typeface="+mn-ea"/>
          <a:cs typeface="Calibri" panose="020F0502020204030204" pitchFamily="34" charset="0"/>
        </a:defRPr>
      </a:lvl4pPr>
      <a:lvl5pPr marL="1001713" indent="-285750" algn="l" defTabSz="912114" rtl="0" eaLnBrk="1" latinLnBrk="0" hangingPunct="1">
        <a:lnSpc>
          <a:spcPct val="110000"/>
        </a:lnSpc>
        <a:spcBef>
          <a:spcPts val="0"/>
        </a:spcBef>
        <a:spcAft>
          <a:spcPts val="0"/>
        </a:spcAft>
        <a:buFont typeface="Arial" panose="020B0604020202020204" pitchFamily="34" charset="0"/>
        <a:buChar char="•"/>
        <a:defRPr sz="2000" b="0" i="0" kern="1200">
          <a:solidFill>
            <a:schemeClr val="tx1"/>
          </a:solidFill>
          <a:latin typeface="Calibri" panose="020F0502020204030204" pitchFamily="34" charset="0"/>
          <a:ea typeface="+mn-ea"/>
          <a:cs typeface="Calibri" panose="020F0502020204030204" pitchFamily="34" charset="0"/>
        </a:defRPr>
      </a:lvl5pPr>
      <a:lvl6pPr marL="2280285" indent="0" algn="l" defTabSz="912114" rtl="0" eaLnBrk="1" latinLnBrk="0" hangingPunct="1">
        <a:spcBef>
          <a:spcPct val="20000"/>
        </a:spcBef>
        <a:buFont typeface="Arial" panose="020B0604020202020204" pitchFamily="34" charset="0"/>
        <a:buNone/>
        <a:defRPr sz="2655" kern="1200">
          <a:solidFill>
            <a:schemeClr val="tx1"/>
          </a:solidFill>
          <a:latin typeface="+mn-lt"/>
          <a:ea typeface="+mn-ea"/>
          <a:cs typeface="+mn-cs"/>
        </a:defRPr>
      </a:lvl6pPr>
      <a:lvl7pPr marL="2964371" indent="-228029" algn="l" defTabSz="912114" rtl="0" eaLnBrk="1" latinLnBrk="0" hangingPunct="1">
        <a:spcBef>
          <a:spcPct val="20000"/>
        </a:spcBef>
        <a:buFont typeface="Arial" panose="020B0604020202020204" pitchFamily="34" charset="0"/>
        <a:buChar char="•"/>
        <a:defRPr sz="1275" kern="1200">
          <a:solidFill>
            <a:schemeClr val="tx1"/>
          </a:solidFill>
          <a:latin typeface="+mn-lt"/>
          <a:ea typeface="+mn-ea"/>
          <a:cs typeface="+mn-cs"/>
        </a:defRPr>
      </a:lvl7pPr>
      <a:lvl8pPr marL="3420428" indent="-228029" algn="l" defTabSz="912114" rtl="0" eaLnBrk="1" latinLnBrk="0" hangingPunct="1">
        <a:spcBef>
          <a:spcPct val="20000"/>
        </a:spcBef>
        <a:buFont typeface="Arial" panose="020B0604020202020204" pitchFamily="34" charset="0"/>
        <a:buChar char="•"/>
        <a:defRPr sz="1995" kern="1200">
          <a:solidFill>
            <a:schemeClr val="tx1"/>
          </a:solidFill>
          <a:latin typeface="+mn-lt"/>
          <a:ea typeface="+mn-ea"/>
          <a:cs typeface="+mn-cs"/>
        </a:defRPr>
      </a:lvl8pPr>
      <a:lvl9pPr marL="3876485" indent="-228029" algn="l" defTabSz="912114" rtl="0" eaLnBrk="1" latinLnBrk="0" hangingPunct="1">
        <a:spcBef>
          <a:spcPct val="20000"/>
        </a:spcBef>
        <a:buFont typeface="Arial" panose="020B0604020202020204" pitchFamily="34" charset="0"/>
        <a:buChar char="•"/>
        <a:defRPr sz="1995" kern="1200">
          <a:solidFill>
            <a:schemeClr val="tx1"/>
          </a:solidFill>
          <a:latin typeface="+mn-lt"/>
          <a:ea typeface="+mn-ea"/>
          <a:cs typeface="+mn-cs"/>
        </a:defRPr>
      </a:lvl9pPr>
    </p:bodyStyle>
    <p:otherStyle>
      <a:defPPr>
        <a:defRPr lang="en-US"/>
      </a:defPPr>
      <a:lvl1pPr marL="0" algn="l" defTabSz="912114" rtl="0" eaLnBrk="1" latinLnBrk="0" hangingPunct="1">
        <a:defRPr sz="1795" kern="1200">
          <a:solidFill>
            <a:schemeClr val="tx1"/>
          </a:solidFill>
          <a:latin typeface="+mn-lt"/>
          <a:ea typeface="+mn-ea"/>
          <a:cs typeface="+mn-cs"/>
        </a:defRPr>
      </a:lvl1pPr>
      <a:lvl2pPr marL="456057" algn="l" defTabSz="912114" rtl="0" eaLnBrk="1" latinLnBrk="0" hangingPunct="1">
        <a:defRPr sz="1795" kern="1200">
          <a:solidFill>
            <a:schemeClr val="tx1"/>
          </a:solidFill>
          <a:latin typeface="+mn-lt"/>
          <a:ea typeface="+mn-ea"/>
          <a:cs typeface="+mn-cs"/>
        </a:defRPr>
      </a:lvl2pPr>
      <a:lvl3pPr marL="912114" algn="l" defTabSz="912114" rtl="0" eaLnBrk="1" latinLnBrk="0" hangingPunct="1">
        <a:defRPr sz="1795" kern="1200">
          <a:solidFill>
            <a:schemeClr val="tx1"/>
          </a:solidFill>
          <a:latin typeface="+mn-lt"/>
          <a:ea typeface="+mn-ea"/>
          <a:cs typeface="+mn-cs"/>
        </a:defRPr>
      </a:lvl3pPr>
      <a:lvl4pPr marL="1368171" algn="l" defTabSz="912114" rtl="0" eaLnBrk="1" latinLnBrk="0" hangingPunct="1">
        <a:defRPr sz="1795" kern="1200">
          <a:solidFill>
            <a:schemeClr val="tx1"/>
          </a:solidFill>
          <a:latin typeface="+mn-lt"/>
          <a:ea typeface="+mn-ea"/>
          <a:cs typeface="+mn-cs"/>
        </a:defRPr>
      </a:lvl4pPr>
      <a:lvl5pPr marL="1824228" algn="l" defTabSz="912114" rtl="0" eaLnBrk="1" latinLnBrk="0" hangingPunct="1">
        <a:defRPr sz="1795" kern="1200">
          <a:solidFill>
            <a:schemeClr val="tx1"/>
          </a:solidFill>
          <a:latin typeface="+mn-lt"/>
          <a:ea typeface="+mn-ea"/>
          <a:cs typeface="+mn-cs"/>
        </a:defRPr>
      </a:lvl5pPr>
      <a:lvl6pPr marL="2280285" algn="l" defTabSz="912114" rtl="0" eaLnBrk="1" latinLnBrk="0" hangingPunct="1">
        <a:defRPr sz="1795" kern="1200">
          <a:solidFill>
            <a:schemeClr val="tx1"/>
          </a:solidFill>
          <a:latin typeface="+mn-lt"/>
          <a:ea typeface="+mn-ea"/>
          <a:cs typeface="+mn-cs"/>
        </a:defRPr>
      </a:lvl6pPr>
      <a:lvl7pPr marL="2736342" algn="l" defTabSz="912114" rtl="0" eaLnBrk="1" latinLnBrk="0" hangingPunct="1">
        <a:defRPr sz="1795" kern="1200">
          <a:solidFill>
            <a:schemeClr val="tx1"/>
          </a:solidFill>
          <a:latin typeface="+mn-lt"/>
          <a:ea typeface="+mn-ea"/>
          <a:cs typeface="+mn-cs"/>
        </a:defRPr>
      </a:lvl7pPr>
      <a:lvl8pPr marL="3192399" algn="l" defTabSz="912114" rtl="0" eaLnBrk="1" latinLnBrk="0" hangingPunct="1">
        <a:defRPr sz="1795" kern="1200">
          <a:solidFill>
            <a:schemeClr val="tx1"/>
          </a:solidFill>
          <a:latin typeface="+mn-lt"/>
          <a:ea typeface="+mn-ea"/>
          <a:cs typeface="+mn-cs"/>
        </a:defRPr>
      </a:lvl8pPr>
      <a:lvl9pPr marL="3648456" algn="l" defTabSz="912114"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68" userDrawn="1">
          <p15:clr>
            <a:srgbClr val="F26B43"/>
          </p15:clr>
        </p15:guide>
        <p15:guide id="2" pos="226" userDrawn="1">
          <p15:clr>
            <a:srgbClr val="F26B43"/>
          </p15:clr>
        </p15:guide>
        <p15:guide id="3" pos="7484" userDrawn="1">
          <p15:clr>
            <a:srgbClr val="F26B43"/>
          </p15:clr>
        </p15:guide>
        <p15:guide id="4" orient="horz" pos="52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msdn.microsoft.com/en-us/library/aa730844(v=vs.80).aspx"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en.wikipedia.org/wiki/Assertion_(software_development)"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tdda.info/" TargetMode="External"/><Relationship Id="rId2" Type="http://schemas.openxmlformats.org/officeDocument/2006/relationships/hyperlink" Target="https://github.com/tdda/tdda.git"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hadley/assertthat" TargetMode="External"/><Relationship Id="rId7" Type="http://schemas.openxmlformats.org/officeDocument/2006/relationships/hyperlink" Target="https://github.com/gastonstat/tester" TargetMode="External"/><Relationship Id="rId2" Type="http://schemas.openxmlformats.org/officeDocument/2006/relationships/hyperlink" Target="https://github.com/tonyfischetti/assertr" TargetMode="External"/><Relationship Id="rId1" Type="http://schemas.openxmlformats.org/officeDocument/2006/relationships/slideLayout" Target="../slideLayouts/slideLayout7.xml"/><Relationship Id="rId6" Type="http://schemas.openxmlformats.org/officeDocument/2006/relationships/hyperlink" Target="https://github.com/smbache/ensurer" TargetMode="External"/><Relationship Id="rId5" Type="http://schemas.openxmlformats.org/officeDocument/2006/relationships/hyperlink" Target="https://github.com/mllg/checkmate" TargetMode="External"/><Relationship Id="rId4" Type="http://schemas.openxmlformats.org/officeDocument/2006/relationships/hyperlink" Target="https://bitbucket.org/richierocks/assertiv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cran.r-project.org/web/packages/assertr/vignettes/assertr.html"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blackrock/TopNotch"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s://blog.jupyter.org/reproducible-data-dependencies-for-python-guest-post-d0f68293a99" TargetMode="External"/><Relationship Id="rId2" Type="http://schemas.openxmlformats.org/officeDocument/2006/relationships/hyperlink" Target="http://quiltdata.com/" TargetMode="Externa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hyperlink" Target="https://bestpractice2018-detlefnauck.notebooks.azure.com/nb/notebooks/Exploratory%20Data%20Analysis.ipynb" TargetMode="Externa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google-styleguide.googlecode.com/svn/trunk/google-r-style.html" TargetMode="External"/><Relationship Id="rId2" Type="http://schemas.openxmlformats.org/officeDocument/2006/relationships/hyperlink" Target="http://www.rseek.org/" TargetMode="Externa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r4ds.had.co.nz/" TargetMode="Externa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hyperlink" Target="https://www.computerworld.com/article/2921176/business-intelligence/great-r-packages-for-data-import-wrangling-visualization.html" TargetMode="External"/><Relationship Id="rId2" Type="http://schemas.openxmlformats.org/officeDocument/2006/relationships/hyperlink" Target="https://github.com/jennybc" TargetMode="Externa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F253-B1E4-E242-8118-44AF395E4548}"/>
              </a:ext>
            </a:extLst>
          </p:cNvPr>
          <p:cNvSpPr>
            <a:spLocks noGrp="1"/>
          </p:cNvSpPr>
          <p:nvPr>
            <p:ph type="ctrTitle"/>
          </p:nvPr>
        </p:nvSpPr>
        <p:spPr/>
        <p:txBody>
          <a:bodyPr/>
          <a:lstStyle/>
          <a:p>
            <a:r>
              <a:rPr lang="en-US" sz="4000" dirty="0"/>
              <a:t>Best Practice Analytics</a:t>
            </a:r>
            <a:br>
              <a:rPr lang="en-US" dirty="0"/>
            </a:br>
            <a:r>
              <a:rPr lang="en-US" sz="2400" b="0" dirty="0"/>
              <a:t>Part 2 - Data Quality Assertions and Exploratory Analysis</a:t>
            </a:r>
            <a:endParaRPr lang="en-US" b="0" dirty="0"/>
          </a:p>
        </p:txBody>
      </p:sp>
    </p:spTree>
    <p:extLst>
      <p:ext uri="{BB962C8B-B14F-4D97-AF65-F5344CB8AC3E}">
        <p14:creationId xmlns:p14="http://schemas.microsoft.com/office/powerpoint/2010/main" val="1377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192" dirty="0"/>
              <a:t>Some Learning Algorithms Complain about Wrong Data</a:t>
            </a:r>
          </a:p>
        </p:txBody>
      </p:sp>
      <p:pic>
        <p:nvPicPr>
          <p:cNvPr id="4" name="Content Placeholder 3"/>
          <p:cNvPicPr>
            <a:picLocks noGrp="1" noChangeAspect="1"/>
          </p:cNvPicPr>
          <p:nvPr>
            <p:ph idx="1"/>
          </p:nvPr>
        </p:nvPicPr>
        <p:blipFill>
          <a:blip r:embed="rId2"/>
          <a:stretch>
            <a:fillRect/>
          </a:stretch>
        </p:blipFill>
        <p:spPr>
          <a:xfrm>
            <a:off x="1653080" y="1026117"/>
            <a:ext cx="9152199" cy="5554439"/>
          </a:xfrm>
          <a:prstGeom prst="rect">
            <a:avLst/>
          </a:prstGeom>
        </p:spPr>
      </p:pic>
      <p:sp>
        <p:nvSpPr>
          <p:cNvPr id="3" name="Date Placeholder 2">
            <a:extLst>
              <a:ext uri="{FF2B5EF4-FFF2-40B4-BE49-F238E27FC236}">
                <a16:creationId xmlns:a16="http://schemas.microsoft.com/office/drawing/2014/main" id="{B7B1601A-F2B7-4FFB-BBF9-B2FD5647094F}"/>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B4B4F862-288F-4812-852F-0B77D76B14E6}"/>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38D48D6A-D32D-453E-9E10-E98B6CCB7454}"/>
              </a:ext>
            </a:extLst>
          </p:cNvPr>
          <p:cNvSpPr>
            <a:spLocks noGrp="1"/>
          </p:cNvSpPr>
          <p:nvPr>
            <p:ph type="sldNum" sz="quarter" idx="12"/>
          </p:nvPr>
        </p:nvSpPr>
        <p:spPr/>
        <p:txBody>
          <a:bodyPr/>
          <a:lstStyle/>
          <a:p>
            <a:fld id="{0B868178-02AE-42FC-958D-6B8F13B60175}" type="slidenum">
              <a:rPr lang="en-GB" smtClean="0"/>
              <a:pPr/>
              <a:t>10</a:t>
            </a:fld>
            <a:endParaRPr lang="en-GB" dirty="0"/>
          </a:p>
        </p:txBody>
      </p:sp>
    </p:spTree>
    <p:extLst>
      <p:ext uri="{BB962C8B-B14F-4D97-AF65-F5344CB8AC3E}">
        <p14:creationId xmlns:p14="http://schemas.microsoft.com/office/powerpoint/2010/main" val="3783056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Quality Issues in Enterprises</a:t>
            </a:r>
          </a:p>
        </p:txBody>
      </p:sp>
      <p:sp>
        <p:nvSpPr>
          <p:cNvPr id="3" name="Content Placeholder 2"/>
          <p:cNvSpPr>
            <a:spLocks noGrp="1"/>
          </p:cNvSpPr>
          <p:nvPr>
            <p:ph idx="1"/>
          </p:nvPr>
        </p:nvSpPr>
        <p:spPr/>
        <p:txBody>
          <a:bodyPr/>
          <a:lstStyle/>
          <a:p>
            <a:r>
              <a:rPr lang="en-GB" sz="2128" dirty="0"/>
              <a:t>Most data sources in enterprises support operational systems (process workflow, CRM systems </a:t>
            </a:r>
            <a:r>
              <a:rPr lang="en-GB" sz="2128" dirty="0" err="1"/>
              <a:t>etc</a:t>
            </a:r>
            <a:r>
              <a:rPr lang="en-GB" sz="2128" dirty="0"/>
              <a:t>)</a:t>
            </a:r>
          </a:p>
          <a:p>
            <a:r>
              <a:rPr lang="en-GB" sz="2128" dirty="0"/>
              <a:t>Operational data schemas are often not designed for analytics</a:t>
            </a:r>
          </a:p>
          <a:p>
            <a:r>
              <a:rPr lang="en-GB" sz="2128" dirty="0"/>
              <a:t>Data is typically distributed across silos and access can be difficult (administrative and computational obstacles)</a:t>
            </a:r>
          </a:p>
          <a:p>
            <a:r>
              <a:rPr lang="en-GB" sz="2128" dirty="0"/>
              <a:t>Joining data across operational domains is often error prone due to data inconsistencies</a:t>
            </a:r>
          </a:p>
          <a:p>
            <a:r>
              <a:rPr lang="en-GB" sz="2128" dirty="0"/>
              <a:t>Working with real world data requires a lot of data wrangling and careful checking for errors and inconsistencies.</a:t>
            </a:r>
          </a:p>
          <a:p>
            <a:r>
              <a:rPr lang="en-GB" sz="2128" dirty="0"/>
              <a:t>It won’t get better (human nature, operational pressure, lack of business case)</a:t>
            </a:r>
          </a:p>
          <a:p>
            <a:r>
              <a:rPr lang="en-GB" sz="2128" dirty="0"/>
              <a:t>Effort in data preparation is typically 80%-90% of project effort.</a:t>
            </a:r>
          </a:p>
        </p:txBody>
      </p:sp>
      <p:sp>
        <p:nvSpPr>
          <p:cNvPr id="4" name="Date Placeholder 3">
            <a:extLst>
              <a:ext uri="{FF2B5EF4-FFF2-40B4-BE49-F238E27FC236}">
                <a16:creationId xmlns:a16="http://schemas.microsoft.com/office/drawing/2014/main" id="{2B4DBEBE-3BC3-4E1E-806D-91B65E56F3F3}"/>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38C9D81C-265A-4B82-9A55-FE3C759D0B98}"/>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DF1115C8-9DA2-4CE9-BDE8-C8A705BD580C}"/>
              </a:ext>
            </a:extLst>
          </p:cNvPr>
          <p:cNvSpPr>
            <a:spLocks noGrp="1"/>
          </p:cNvSpPr>
          <p:nvPr>
            <p:ph type="sldNum" sz="quarter" idx="12"/>
          </p:nvPr>
        </p:nvSpPr>
        <p:spPr/>
        <p:txBody>
          <a:bodyPr/>
          <a:lstStyle/>
          <a:p>
            <a:fld id="{0B868178-02AE-42FC-958D-6B8F13B60175}" type="slidenum">
              <a:rPr lang="en-GB" smtClean="0"/>
              <a:pPr/>
              <a:t>11</a:t>
            </a:fld>
            <a:endParaRPr lang="en-GB" dirty="0"/>
          </a:p>
        </p:txBody>
      </p:sp>
    </p:spTree>
    <p:extLst>
      <p:ext uri="{BB962C8B-B14F-4D97-AF65-F5344CB8AC3E}">
        <p14:creationId xmlns:p14="http://schemas.microsoft.com/office/powerpoint/2010/main" val="949008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 Driven Analytics</a:t>
            </a:r>
          </a:p>
        </p:txBody>
      </p:sp>
      <p:sp>
        <p:nvSpPr>
          <p:cNvPr id="3" name="Content Placeholder 2"/>
          <p:cNvSpPr>
            <a:spLocks noGrp="1"/>
          </p:cNvSpPr>
          <p:nvPr>
            <p:ph idx="1"/>
          </p:nvPr>
        </p:nvSpPr>
        <p:spPr/>
        <p:txBody>
          <a:bodyPr/>
          <a:lstStyle/>
          <a:p>
            <a:r>
              <a:rPr lang="en-GB" sz="2394" dirty="0"/>
              <a:t>How do you make sure that your analysis is correct?</a:t>
            </a:r>
          </a:p>
          <a:p>
            <a:r>
              <a:rPr lang="en-GB" sz="2394" dirty="0"/>
              <a:t>When modelling you can use testing principles like cross-validation</a:t>
            </a:r>
          </a:p>
          <a:p>
            <a:r>
              <a:rPr lang="en-GB" sz="2394" dirty="0"/>
              <a:t>How do you know that your data is any good?</a:t>
            </a:r>
          </a:p>
          <a:p>
            <a:r>
              <a:rPr lang="en-GB" sz="2394" dirty="0"/>
              <a:t>Learn from Software Development</a:t>
            </a:r>
            <a:br>
              <a:rPr lang="en-GB" sz="2394" i="1" dirty="0">
                <a:solidFill>
                  <a:schemeClr val="bg2">
                    <a:lumMod val="75000"/>
                  </a:schemeClr>
                </a:solidFill>
              </a:rPr>
            </a:br>
            <a:r>
              <a:rPr lang="en-GB" sz="1862" i="1" dirty="0">
                <a:solidFill>
                  <a:schemeClr val="bg2">
                    <a:lumMod val="75000"/>
                  </a:schemeClr>
                </a:solidFill>
              </a:rPr>
              <a:t>Test-driven development (TDD) is an advanced technique of using automated unit tests to drive the design of software and force decoupling of dependencies. The result of using this practice is a comprehensive suite of unit tests that can be run at any time to provide feedback that the software is still working (Microsoft: Guidelines for test-driven development) </a:t>
            </a:r>
            <a:br>
              <a:rPr lang="en-GB" sz="1862" i="1" dirty="0"/>
            </a:br>
            <a:r>
              <a:rPr lang="en-GB" sz="1396" i="1" dirty="0">
                <a:hlinkClick r:id="rId2"/>
              </a:rPr>
              <a:t>https://msdn.microsoft.com/en-us/library/aa730844(v=vs.80).aspx</a:t>
            </a:r>
            <a:endParaRPr lang="en-GB" sz="1862" i="1" dirty="0"/>
          </a:p>
          <a:p>
            <a:r>
              <a:rPr lang="en-GB" sz="2394" dirty="0"/>
              <a:t>Try to assume a test-driven approach for analytics and data wrangling</a:t>
            </a:r>
          </a:p>
        </p:txBody>
      </p:sp>
      <p:sp>
        <p:nvSpPr>
          <p:cNvPr id="4" name="Date Placeholder 3">
            <a:extLst>
              <a:ext uri="{FF2B5EF4-FFF2-40B4-BE49-F238E27FC236}">
                <a16:creationId xmlns:a16="http://schemas.microsoft.com/office/drawing/2014/main" id="{53FB81B9-572B-44F2-9290-A0AF91B3B35E}"/>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91D72DA9-E4CA-40A3-A78A-0FD5FD2D55DD}"/>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F431CC88-295A-419D-9109-245D569EE6F1}"/>
              </a:ext>
            </a:extLst>
          </p:cNvPr>
          <p:cNvSpPr>
            <a:spLocks noGrp="1"/>
          </p:cNvSpPr>
          <p:nvPr>
            <p:ph type="sldNum" sz="quarter" idx="12"/>
          </p:nvPr>
        </p:nvSpPr>
        <p:spPr/>
        <p:txBody>
          <a:bodyPr/>
          <a:lstStyle/>
          <a:p>
            <a:fld id="{0B868178-02AE-42FC-958D-6B8F13B60175}" type="slidenum">
              <a:rPr lang="en-GB" smtClean="0"/>
              <a:pPr/>
              <a:t>12</a:t>
            </a:fld>
            <a:endParaRPr lang="en-GB" dirty="0"/>
          </a:p>
        </p:txBody>
      </p:sp>
    </p:spTree>
    <p:extLst>
      <p:ext uri="{BB962C8B-B14F-4D97-AF65-F5344CB8AC3E}">
        <p14:creationId xmlns:p14="http://schemas.microsoft.com/office/powerpoint/2010/main" val="3519254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Testing in Data Science</a:t>
            </a:r>
          </a:p>
        </p:txBody>
      </p:sp>
      <p:sp>
        <p:nvSpPr>
          <p:cNvPr id="3" name="Content Placeholder 2"/>
          <p:cNvSpPr>
            <a:spLocks noGrp="1"/>
          </p:cNvSpPr>
          <p:nvPr>
            <p:ph idx="1"/>
          </p:nvPr>
        </p:nvSpPr>
        <p:spPr>
          <a:xfrm>
            <a:off x="951406" y="1226953"/>
            <a:ext cx="10336812" cy="4726848"/>
          </a:xfrm>
        </p:spPr>
        <p:txBody>
          <a:bodyPr/>
          <a:lstStyle/>
          <a:p>
            <a:pPr>
              <a:buFont typeface="+mj-lt"/>
              <a:buAutoNum type="arabicPeriod"/>
            </a:pPr>
            <a:r>
              <a:rPr lang="en-GB" sz="1596" b="1" dirty="0"/>
              <a:t>Data quality/correctness in repositories</a:t>
            </a:r>
            <a:br>
              <a:rPr lang="en-GB" sz="1596" b="1" dirty="0"/>
            </a:br>
            <a:r>
              <a:rPr lang="en-GB" sz="1596" i="1" dirty="0"/>
              <a:t>Use checks/triggers/assertions to prevent wrong data to be added, alarm when data does  not arrive as expected, alarm when data structure changes, detect bias, …</a:t>
            </a:r>
          </a:p>
          <a:p>
            <a:pPr>
              <a:buFont typeface="+mj-lt"/>
              <a:buAutoNum type="arabicPeriod"/>
            </a:pPr>
            <a:r>
              <a:rPr lang="en-GB" sz="1596" b="1" dirty="0"/>
              <a:t>Data in analytic workflows</a:t>
            </a:r>
            <a:br>
              <a:rPr lang="en-GB" sz="1596" b="1" dirty="0"/>
            </a:br>
            <a:r>
              <a:rPr lang="en-GB" sz="1596" i="1" dirty="0"/>
              <a:t>Use assertions to prevent errors during wrangling, ensure new data has expected structure, stop models being applied to the wrong data, detect bias, …</a:t>
            </a:r>
          </a:p>
          <a:p>
            <a:pPr>
              <a:buFont typeface="+mj-lt"/>
              <a:buAutoNum type="arabicPeriod"/>
            </a:pPr>
            <a:r>
              <a:rPr lang="en-GB" sz="1596" b="1" dirty="0"/>
              <a:t>Development of analytic code</a:t>
            </a:r>
            <a:br>
              <a:rPr lang="en-GB" sz="1596" b="1" dirty="0"/>
            </a:br>
            <a:r>
              <a:rPr lang="en-GB" sz="1596" i="1" dirty="0"/>
              <a:t>Use unit tests to prevent bugs</a:t>
            </a:r>
          </a:p>
          <a:p>
            <a:pPr>
              <a:buFont typeface="+mj-lt"/>
              <a:buAutoNum type="arabicPeriod"/>
            </a:pPr>
            <a:r>
              <a:rPr lang="en-GB" sz="1596" b="1" dirty="0"/>
              <a:t>Execution of analytic code</a:t>
            </a:r>
            <a:br>
              <a:rPr lang="en-GB" sz="1596" b="1" dirty="0"/>
            </a:br>
            <a:r>
              <a:rPr lang="en-GB" sz="1596" i="1" dirty="0"/>
              <a:t>Run-time assertions to prevent data and user errors (see 2.), check that models have expected performance, …</a:t>
            </a:r>
          </a:p>
          <a:p>
            <a:pPr>
              <a:buFont typeface="+mj-lt"/>
              <a:buAutoNum type="arabicPeriod"/>
            </a:pPr>
            <a:r>
              <a:rPr lang="en-GB" sz="1596" b="1" dirty="0"/>
              <a:t>Modelling</a:t>
            </a:r>
            <a:br>
              <a:rPr lang="en-GB" sz="1596" b="1" dirty="0"/>
            </a:br>
            <a:r>
              <a:rPr lang="en-GB" sz="1596" i="1" dirty="0"/>
              <a:t>Use cross-validation, use assertions to check for over-fitting and correct use of training/test data, detect bias, check against business case</a:t>
            </a:r>
          </a:p>
          <a:p>
            <a:pPr>
              <a:buFont typeface="+mj-lt"/>
              <a:buAutoNum type="arabicPeriod"/>
            </a:pPr>
            <a:r>
              <a:rPr lang="en-GB" sz="1596" b="1" dirty="0"/>
              <a:t>Model deployment</a:t>
            </a:r>
            <a:br>
              <a:rPr lang="en-GB" sz="1596" b="1" dirty="0"/>
            </a:br>
            <a:r>
              <a:rPr lang="en-GB" sz="1596" i="1" dirty="0"/>
              <a:t>Monitor expected performance (e.g. assertions), use control groups, check against business case, …</a:t>
            </a:r>
          </a:p>
          <a:p>
            <a:pPr>
              <a:buFont typeface="+mj-lt"/>
              <a:buAutoNum type="arabicPeriod"/>
            </a:pPr>
            <a:r>
              <a:rPr lang="en-GB" sz="1596" b="1" dirty="0"/>
              <a:t>Decision monitoring</a:t>
            </a:r>
            <a:br>
              <a:rPr lang="en-GB" sz="1596" b="1" dirty="0"/>
            </a:br>
            <a:r>
              <a:rPr lang="en-GB" sz="1596" i="1" dirty="0"/>
              <a:t>Are decision made based on model outputs have the desired impact, check against business case, …</a:t>
            </a:r>
            <a:endParaRPr lang="en-GB" sz="1197" i="1" dirty="0"/>
          </a:p>
          <a:p>
            <a:pPr>
              <a:buFont typeface="+mj-lt"/>
              <a:buAutoNum type="arabicPeriod"/>
            </a:pPr>
            <a:endParaRPr lang="en-GB" sz="1596" dirty="0"/>
          </a:p>
        </p:txBody>
      </p:sp>
      <p:sp>
        <p:nvSpPr>
          <p:cNvPr id="4" name="Date Placeholder 3">
            <a:extLst>
              <a:ext uri="{FF2B5EF4-FFF2-40B4-BE49-F238E27FC236}">
                <a16:creationId xmlns:a16="http://schemas.microsoft.com/office/drawing/2014/main" id="{FE8A4B39-3DE3-4622-969F-80A667408035}"/>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94909058-91E5-4443-A335-0EEAC815A25C}"/>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E16ABDC1-2E0B-4F64-B094-B9FB3B63A016}"/>
              </a:ext>
            </a:extLst>
          </p:cNvPr>
          <p:cNvSpPr>
            <a:spLocks noGrp="1"/>
          </p:cNvSpPr>
          <p:nvPr>
            <p:ph type="sldNum" sz="quarter" idx="12"/>
          </p:nvPr>
        </p:nvSpPr>
        <p:spPr/>
        <p:txBody>
          <a:bodyPr/>
          <a:lstStyle/>
          <a:p>
            <a:fld id="{0B868178-02AE-42FC-958D-6B8F13B60175}" type="slidenum">
              <a:rPr lang="en-GB" smtClean="0"/>
              <a:pPr/>
              <a:t>13</a:t>
            </a:fld>
            <a:endParaRPr lang="en-GB" dirty="0"/>
          </a:p>
        </p:txBody>
      </p:sp>
    </p:spTree>
    <p:extLst>
      <p:ext uri="{BB962C8B-B14F-4D97-AF65-F5344CB8AC3E}">
        <p14:creationId xmlns:p14="http://schemas.microsoft.com/office/powerpoint/2010/main" val="2958061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Making Sure Your Data is Correct</a:t>
            </a:r>
          </a:p>
        </p:txBody>
      </p:sp>
      <p:sp>
        <p:nvSpPr>
          <p:cNvPr id="3" name="Content Placeholder 2"/>
          <p:cNvSpPr>
            <a:spLocks noGrp="1"/>
          </p:cNvSpPr>
          <p:nvPr>
            <p:ph idx="1"/>
          </p:nvPr>
        </p:nvSpPr>
        <p:spPr/>
        <p:txBody>
          <a:bodyPr/>
          <a:lstStyle/>
          <a:p>
            <a:r>
              <a:rPr lang="en-GB" dirty="0"/>
              <a:t>When you collect data for a data analysis project you may</a:t>
            </a:r>
          </a:p>
          <a:p>
            <a:pPr lvl="1"/>
            <a:r>
              <a:rPr lang="en-GB" dirty="0"/>
              <a:t>Use data from unknown or even untrusted sources</a:t>
            </a:r>
          </a:p>
          <a:p>
            <a:pPr lvl="1"/>
            <a:r>
              <a:rPr lang="en-GB" dirty="0"/>
              <a:t>Use data of unknown quality</a:t>
            </a:r>
          </a:p>
          <a:p>
            <a:pPr lvl="1"/>
            <a:r>
              <a:rPr lang="en-GB" dirty="0"/>
              <a:t>Create data sets out of other data sets</a:t>
            </a:r>
          </a:p>
          <a:p>
            <a:pPr lvl="1"/>
            <a:r>
              <a:rPr lang="en-GB" dirty="0"/>
              <a:t>Create attributes (new features) by combining other attributes</a:t>
            </a:r>
          </a:p>
          <a:p>
            <a:endParaRPr lang="en-GB" dirty="0"/>
          </a:p>
          <a:p>
            <a:r>
              <a:rPr lang="en-GB" dirty="0"/>
              <a:t>You should make sure and document that the data you have received or have created is correct</a:t>
            </a:r>
          </a:p>
          <a:p>
            <a:pPr lvl="1"/>
            <a:endParaRPr lang="en-GB" dirty="0"/>
          </a:p>
          <a:p>
            <a:pPr lvl="1"/>
            <a:endParaRPr lang="en-GB" dirty="0"/>
          </a:p>
        </p:txBody>
      </p:sp>
      <p:sp>
        <p:nvSpPr>
          <p:cNvPr id="4" name="Date Placeholder 3">
            <a:extLst>
              <a:ext uri="{FF2B5EF4-FFF2-40B4-BE49-F238E27FC236}">
                <a16:creationId xmlns:a16="http://schemas.microsoft.com/office/drawing/2014/main" id="{543F0FD1-BEEA-4C11-8802-FA6B934A357F}"/>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408DC06C-B4EA-4681-8EDB-5E4E86BDC202}"/>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70234582-1584-4804-A52D-2DF2F6D9631D}"/>
              </a:ext>
            </a:extLst>
          </p:cNvPr>
          <p:cNvSpPr>
            <a:spLocks noGrp="1"/>
          </p:cNvSpPr>
          <p:nvPr>
            <p:ph type="sldNum" sz="quarter" idx="12"/>
          </p:nvPr>
        </p:nvSpPr>
        <p:spPr/>
        <p:txBody>
          <a:bodyPr/>
          <a:lstStyle/>
          <a:p>
            <a:fld id="{0B868178-02AE-42FC-958D-6B8F13B60175}" type="slidenum">
              <a:rPr lang="en-GB" smtClean="0"/>
              <a:pPr/>
              <a:t>14</a:t>
            </a:fld>
            <a:endParaRPr lang="en-GB" dirty="0"/>
          </a:p>
        </p:txBody>
      </p:sp>
    </p:spTree>
    <p:extLst>
      <p:ext uri="{BB962C8B-B14F-4D97-AF65-F5344CB8AC3E}">
        <p14:creationId xmlns:p14="http://schemas.microsoft.com/office/powerpoint/2010/main" val="598501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Making Assertions about Data</a:t>
            </a:r>
          </a:p>
        </p:txBody>
      </p:sp>
      <p:sp>
        <p:nvSpPr>
          <p:cNvPr id="3" name="Content Placeholder 2"/>
          <p:cNvSpPr>
            <a:spLocks noGrp="1"/>
          </p:cNvSpPr>
          <p:nvPr>
            <p:ph idx="1"/>
          </p:nvPr>
        </p:nvSpPr>
        <p:spPr/>
        <p:txBody>
          <a:bodyPr/>
          <a:lstStyle/>
          <a:p>
            <a:r>
              <a:rPr lang="en-GB" dirty="0"/>
              <a:t>While you pre-process your data or while you conduct exploratory data analysis you should gain some insight into properties of the data.</a:t>
            </a:r>
          </a:p>
          <a:p>
            <a:r>
              <a:rPr lang="en-GB" dirty="0"/>
              <a:t>Think about which properties are essential and which you may want to check or guarantee before you conduct any further analysis.</a:t>
            </a:r>
          </a:p>
          <a:p>
            <a:r>
              <a:rPr lang="en-GB" dirty="0"/>
              <a:t>Write some code (e.g. in SQL or R) to demonstrate that your data is correct.</a:t>
            </a:r>
          </a:p>
        </p:txBody>
      </p:sp>
      <p:sp>
        <p:nvSpPr>
          <p:cNvPr id="4" name="Date Placeholder 3">
            <a:extLst>
              <a:ext uri="{FF2B5EF4-FFF2-40B4-BE49-F238E27FC236}">
                <a16:creationId xmlns:a16="http://schemas.microsoft.com/office/drawing/2014/main" id="{208B69D4-C095-40E9-8ABF-FAE6DAED178E}"/>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9950E744-501A-4BC2-8267-2FCCBA0879B0}"/>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602AAA80-F2E7-440A-B1BC-07F05121D57F}"/>
              </a:ext>
            </a:extLst>
          </p:cNvPr>
          <p:cNvSpPr>
            <a:spLocks noGrp="1"/>
          </p:cNvSpPr>
          <p:nvPr>
            <p:ph type="sldNum" sz="quarter" idx="12"/>
          </p:nvPr>
        </p:nvSpPr>
        <p:spPr/>
        <p:txBody>
          <a:bodyPr/>
          <a:lstStyle/>
          <a:p>
            <a:fld id="{0B868178-02AE-42FC-958D-6B8F13B60175}" type="slidenum">
              <a:rPr lang="en-GB" smtClean="0"/>
              <a:pPr/>
              <a:t>15</a:t>
            </a:fld>
            <a:endParaRPr lang="en-GB" dirty="0"/>
          </a:p>
        </p:txBody>
      </p:sp>
    </p:spTree>
    <p:extLst>
      <p:ext uri="{BB962C8B-B14F-4D97-AF65-F5344CB8AC3E}">
        <p14:creationId xmlns:p14="http://schemas.microsoft.com/office/powerpoint/2010/main" val="2486918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Assertive Programming</a:t>
            </a:r>
          </a:p>
        </p:txBody>
      </p:sp>
      <p:sp>
        <p:nvSpPr>
          <p:cNvPr id="3" name="Content Placeholder 2"/>
          <p:cNvSpPr>
            <a:spLocks noGrp="1"/>
          </p:cNvSpPr>
          <p:nvPr>
            <p:ph idx="1"/>
          </p:nvPr>
        </p:nvSpPr>
        <p:spPr/>
        <p:txBody>
          <a:bodyPr/>
          <a:lstStyle/>
          <a:p>
            <a:pPr marL="0" indent="0">
              <a:buNone/>
            </a:pPr>
            <a:r>
              <a:rPr lang="en-GB" sz="2660" dirty="0"/>
              <a:t>In computer programming, an assertion is a statement that a predicate is expected to always be true at that point in the code. </a:t>
            </a:r>
          </a:p>
          <a:p>
            <a:pPr marL="0" indent="0">
              <a:buNone/>
            </a:pPr>
            <a:r>
              <a:rPr lang="en-GB" sz="2660" dirty="0"/>
              <a:t>If an assertion evaluates to false at run time, an assertion failure results, which typically causes the program to crash, or to throw an assertion exception.</a:t>
            </a:r>
            <a:br>
              <a:rPr lang="en-GB" sz="2660" dirty="0"/>
            </a:br>
            <a:r>
              <a:rPr lang="en-GB" sz="1064" dirty="0">
                <a:hlinkClick r:id="rId2"/>
              </a:rPr>
              <a:t>https://en.wikipedia.org/wiki/Assertion_(software_development)</a:t>
            </a:r>
            <a:r>
              <a:rPr lang="en-GB" sz="1064" dirty="0"/>
              <a:t> </a:t>
            </a:r>
            <a:endParaRPr lang="en-GB" dirty="0"/>
          </a:p>
        </p:txBody>
      </p:sp>
      <p:sp>
        <p:nvSpPr>
          <p:cNvPr id="5" name="TextBox 4"/>
          <p:cNvSpPr txBox="1"/>
          <p:nvPr/>
        </p:nvSpPr>
        <p:spPr>
          <a:xfrm>
            <a:off x="4683320" y="4282166"/>
            <a:ext cx="1664238" cy="1566070"/>
          </a:xfrm>
          <a:prstGeom prst="rect">
            <a:avLst/>
          </a:prstGeom>
          <a:solidFill>
            <a:schemeClr val="bg2">
              <a:lumMod val="20000"/>
              <a:lumOff val="80000"/>
            </a:schemeClr>
          </a:solidFill>
        </p:spPr>
        <p:txBody>
          <a:bodyPr wrap="none" rtlCol="0">
            <a:spAutoFit/>
          </a:bodyPr>
          <a:lstStyle/>
          <a:p>
            <a:pPr eaLnBrk="0" fontAlgn="base" hangingPunct="0">
              <a:spcBef>
                <a:spcPct val="0"/>
              </a:spcBef>
              <a:spcAft>
                <a:spcPct val="0"/>
              </a:spcAft>
            </a:pPr>
            <a:r>
              <a:rPr lang="nb-NO" sz="2394" dirty="0">
                <a:solidFill>
                  <a:srgbClr val="321E5A"/>
                </a:solidFill>
              </a:rPr>
              <a:t>x = 1;</a:t>
            </a:r>
          </a:p>
          <a:p>
            <a:pPr eaLnBrk="0" fontAlgn="base" hangingPunct="0">
              <a:spcBef>
                <a:spcPct val="0"/>
              </a:spcBef>
              <a:spcAft>
                <a:spcPct val="0"/>
              </a:spcAft>
            </a:pPr>
            <a:r>
              <a:rPr lang="nb-NO" sz="2394" dirty="0">
                <a:solidFill>
                  <a:srgbClr val="321E5A"/>
                </a:solidFill>
              </a:rPr>
              <a:t>assert x &gt; 0;</a:t>
            </a:r>
          </a:p>
          <a:p>
            <a:pPr eaLnBrk="0" fontAlgn="base" hangingPunct="0">
              <a:spcBef>
                <a:spcPct val="0"/>
              </a:spcBef>
              <a:spcAft>
                <a:spcPct val="0"/>
              </a:spcAft>
            </a:pPr>
            <a:r>
              <a:rPr lang="nb-NO" sz="2394" dirty="0">
                <a:solidFill>
                  <a:srgbClr val="321E5A"/>
                </a:solidFill>
              </a:rPr>
              <a:t>x++;</a:t>
            </a:r>
          </a:p>
          <a:p>
            <a:pPr eaLnBrk="0" fontAlgn="base" hangingPunct="0">
              <a:spcBef>
                <a:spcPct val="0"/>
              </a:spcBef>
              <a:spcAft>
                <a:spcPct val="0"/>
              </a:spcAft>
            </a:pPr>
            <a:r>
              <a:rPr lang="nb-NO" sz="2394" dirty="0">
                <a:solidFill>
                  <a:srgbClr val="321E5A"/>
                </a:solidFill>
              </a:rPr>
              <a:t>assert x &gt; 1;</a:t>
            </a:r>
            <a:endParaRPr lang="en-GB" sz="2394" dirty="0">
              <a:solidFill>
                <a:srgbClr val="321E5A"/>
              </a:solidFill>
            </a:endParaRPr>
          </a:p>
        </p:txBody>
      </p:sp>
      <p:sp>
        <p:nvSpPr>
          <p:cNvPr id="4" name="Date Placeholder 3">
            <a:extLst>
              <a:ext uri="{FF2B5EF4-FFF2-40B4-BE49-F238E27FC236}">
                <a16:creationId xmlns:a16="http://schemas.microsoft.com/office/drawing/2014/main" id="{9EFB56EC-41F3-4A58-AA09-08433A7A786E}"/>
              </a:ext>
            </a:extLst>
          </p:cNvPr>
          <p:cNvSpPr>
            <a:spLocks noGrp="1"/>
          </p:cNvSpPr>
          <p:nvPr>
            <p:ph type="dt" sz="half" idx="14"/>
          </p:nvPr>
        </p:nvSpPr>
        <p:spPr/>
        <p:txBody>
          <a:bodyPr/>
          <a:lstStyle/>
          <a:p>
            <a:r>
              <a:rPr lang="en-US"/>
              <a:t>4th August 2022</a:t>
            </a:r>
            <a:endParaRPr lang="en-GB" dirty="0"/>
          </a:p>
        </p:txBody>
      </p:sp>
      <p:sp>
        <p:nvSpPr>
          <p:cNvPr id="6" name="Footer Placeholder 5">
            <a:extLst>
              <a:ext uri="{FF2B5EF4-FFF2-40B4-BE49-F238E27FC236}">
                <a16:creationId xmlns:a16="http://schemas.microsoft.com/office/drawing/2014/main" id="{AA277E82-AD7C-437D-AD51-EC63B7067259}"/>
              </a:ext>
            </a:extLst>
          </p:cNvPr>
          <p:cNvSpPr>
            <a:spLocks noGrp="1"/>
          </p:cNvSpPr>
          <p:nvPr>
            <p:ph type="ftr" sz="quarter" idx="13"/>
          </p:nvPr>
        </p:nvSpPr>
        <p:spPr/>
        <p:txBody>
          <a:bodyPr/>
          <a:lstStyle/>
          <a:p>
            <a:r>
              <a:rPr lang="en-GB"/>
              <a:t>Best Practice Analytics (Detlef Nauck, BT)</a:t>
            </a:r>
            <a:endParaRPr lang="en-GB" dirty="0"/>
          </a:p>
        </p:txBody>
      </p:sp>
      <p:sp>
        <p:nvSpPr>
          <p:cNvPr id="7" name="Slide Number Placeholder 6">
            <a:extLst>
              <a:ext uri="{FF2B5EF4-FFF2-40B4-BE49-F238E27FC236}">
                <a16:creationId xmlns:a16="http://schemas.microsoft.com/office/drawing/2014/main" id="{62427A6A-1BC4-4705-A57C-96B6ADF54E51}"/>
              </a:ext>
            </a:extLst>
          </p:cNvPr>
          <p:cNvSpPr>
            <a:spLocks noGrp="1"/>
          </p:cNvSpPr>
          <p:nvPr>
            <p:ph type="sldNum" sz="quarter" idx="12"/>
          </p:nvPr>
        </p:nvSpPr>
        <p:spPr/>
        <p:txBody>
          <a:bodyPr/>
          <a:lstStyle/>
          <a:p>
            <a:fld id="{0B868178-02AE-42FC-958D-6B8F13B60175}" type="slidenum">
              <a:rPr lang="en-GB" smtClean="0"/>
              <a:pPr/>
              <a:t>16</a:t>
            </a:fld>
            <a:endParaRPr lang="en-GB" dirty="0"/>
          </a:p>
        </p:txBody>
      </p:sp>
    </p:spTree>
    <p:extLst>
      <p:ext uri="{BB962C8B-B14F-4D97-AF65-F5344CB8AC3E}">
        <p14:creationId xmlns:p14="http://schemas.microsoft.com/office/powerpoint/2010/main" val="600728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TDDA – Test Driven Data Analysis</a:t>
            </a:r>
            <a:br>
              <a:rPr lang="en-GB" dirty="0"/>
            </a:br>
            <a:endParaRPr lang="en-GB" dirty="0"/>
          </a:p>
        </p:txBody>
      </p:sp>
      <p:sp>
        <p:nvSpPr>
          <p:cNvPr id="3" name="Content Placeholder 2"/>
          <p:cNvSpPr>
            <a:spLocks noGrp="1"/>
          </p:cNvSpPr>
          <p:nvPr>
            <p:ph idx="1"/>
          </p:nvPr>
        </p:nvSpPr>
        <p:spPr/>
        <p:txBody>
          <a:bodyPr/>
          <a:lstStyle/>
          <a:p>
            <a:r>
              <a:rPr lang="en-GB" sz="2660" i="1" dirty="0"/>
              <a:t>Python module </a:t>
            </a:r>
            <a:r>
              <a:rPr lang="en-GB" sz="2660" i="1" dirty="0" err="1"/>
              <a:t>tdda</a:t>
            </a:r>
            <a:r>
              <a:rPr lang="en-GB" sz="2660" i="1" dirty="0"/>
              <a:t> (by Nick Radcliffe, Stochastic Solutions)</a:t>
            </a:r>
          </a:p>
          <a:p>
            <a:pPr lvl="1"/>
            <a:r>
              <a:rPr lang="en-GB" sz="2128" dirty="0"/>
              <a:t>Reference tests for verification of complex objects (e.g. graphs, </a:t>
            </a:r>
            <a:r>
              <a:rPr lang="en-GB" sz="2128" dirty="0" err="1"/>
              <a:t>dataframes</a:t>
            </a:r>
            <a:r>
              <a:rPr lang="en-GB" sz="2128" dirty="0"/>
              <a:t>)</a:t>
            </a:r>
          </a:p>
          <a:p>
            <a:pPr lvl="1"/>
            <a:r>
              <a:rPr lang="en-GB" sz="2128" dirty="0">
                <a:solidFill>
                  <a:schemeClr val="accent6"/>
                </a:solidFill>
              </a:rPr>
              <a:t>Constraint discovery(!)</a:t>
            </a:r>
            <a:r>
              <a:rPr lang="en-GB" sz="2128" dirty="0"/>
              <a:t> &amp; verification: the </a:t>
            </a:r>
            <a:r>
              <a:rPr lang="en-GB" sz="2128" dirty="0" err="1"/>
              <a:t>tdda</a:t>
            </a:r>
            <a:r>
              <a:rPr lang="en-GB" sz="2128" dirty="0"/>
              <a:t> module can generate constraints from data sets and use them to verify other data. This significantly reduces the effort needed to capture and maintain constraints.</a:t>
            </a:r>
          </a:p>
          <a:p>
            <a:pPr lvl="1"/>
            <a:endParaRPr lang="en-GB" sz="2128" b="1" dirty="0"/>
          </a:p>
          <a:p>
            <a:r>
              <a:rPr lang="en-GB" sz="2660" dirty="0"/>
              <a:t>Resources</a:t>
            </a:r>
          </a:p>
          <a:p>
            <a:pPr lvl="1"/>
            <a:r>
              <a:rPr lang="en-GB" sz="2261" dirty="0"/>
              <a:t>Python TDDA library (</a:t>
            </a:r>
            <a:r>
              <a:rPr lang="en-GB" sz="2261" dirty="0" err="1"/>
              <a:t>tdda</a:t>
            </a:r>
            <a:r>
              <a:rPr lang="en-GB" sz="2261" dirty="0"/>
              <a:t>): pip install </a:t>
            </a:r>
            <a:r>
              <a:rPr lang="en-GB" sz="2261" dirty="0" err="1"/>
              <a:t>tdda</a:t>
            </a:r>
            <a:r>
              <a:rPr lang="en-GB" sz="2261" dirty="0"/>
              <a:t> </a:t>
            </a:r>
            <a:r>
              <a:rPr lang="en-GB" sz="2261" i="1" dirty="0"/>
              <a:t>or </a:t>
            </a:r>
            <a:br>
              <a:rPr lang="en-GB" sz="2261" i="1" dirty="0"/>
            </a:br>
            <a:r>
              <a:rPr lang="en-GB" sz="2261" dirty="0"/>
              <a:t>git clone </a:t>
            </a:r>
            <a:r>
              <a:rPr lang="en-GB" sz="2261" dirty="0">
                <a:hlinkClick r:id="rId2"/>
              </a:rPr>
              <a:t>https://github.com/tdda/tdda.git</a:t>
            </a:r>
            <a:r>
              <a:rPr lang="en-GB" sz="2261" dirty="0"/>
              <a:t> </a:t>
            </a:r>
          </a:p>
          <a:p>
            <a:pPr lvl="1"/>
            <a:r>
              <a:rPr lang="en-GB" sz="2261" dirty="0"/>
              <a:t>Blog: </a:t>
            </a:r>
            <a:r>
              <a:rPr lang="en-GB" sz="2261" dirty="0">
                <a:hlinkClick r:id="rId3"/>
              </a:rPr>
              <a:t>http://tdda.info</a:t>
            </a:r>
            <a:endParaRPr lang="en-GB" sz="2261" dirty="0"/>
          </a:p>
          <a:p>
            <a:pPr lvl="1"/>
            <a:r>
              <a:rPr lang="en-GB" sz="2261" dirty="0"/>
              <a:t>YouTube: search for test driven data analysis</a:t>
            </a:r>
            <a:endParaRPr lang="en-GB" sz="2128" dirty="0"/>
          </a:p>
        </p:txBody>
      </p:sp>
      <p:sp>
        <p:nvSpPr>
          <p:cNvPr id="4" name="Date Placeholder 3">
            <a:extLst>
              <a:ext uri="{FF2B5EF4-FFF2-40B4-BE49-F238E27FC236}">
                <a16:creationId xmlns:a16="http://schemas.microsoft.com/office/drawing/2014/main" id="{896AD725-586C-4F51-A562-CAD4F5F21F17}"/>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CA142B9A-898C-4E38-8431-1AF579D5BDB0}"/>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455E69F0-127A-438D-809E-0DE498EDFA17}"/>
              </a:ext>
            </a:extLst>
          </p:cNvPr>
          <p:cNvSpPr>
            <a:spLocks noGrp="1"/>
          </p:cNvSpPr>
          <p:nvPr>
            <p:ph type="sldNum" sz="quarter" idx="12"/>
          </p:nvPr>
        </p:nvSpPr>
        <p:spPr/>
        <p:txBody>
          <a:bodyPr/>
          <a:lstStyle/>
          <a:p>
            <a:fld id="{0B868178-02AE-42FC-958D-6B8F13B60175}" type="slidenum">
              <a:rPr lang="en-GB" smtClean="0"/>
              <a:pPr/>
              <a:t>17</a:t>
            </a:fld>
            <a:endParaRPr lang="en-GB" dirty="0"/>
          </a:p>
        </p:txBody>
      </p:sp>
    </p:spTree>
    <p:extLst>
      <p:ext uri="{BB962C8B-B14F-4D97-AF65-F5344CB8AC3E}">
        <p14:creationId xmlns:p14="http://schemas.microsoft.com/office/powerpoint/2010/main" val="2663039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 Packages for Assertive Programming</a:t>
            </a:r>
          </a:p>
        </p:txBody>
      </p:sp>
      <p:sp>
        <p:nvSpPr>
          <p:cNvPr id="3" name="Content Placeholder 2"/>
          <p:cNvSpPr>
            <a:spLocks noGrp="1"/>
          </p:cNvSpPr>
          <p:nvPr>
            <p:ph idx="1"/>
          </p:nvPr>
        </p:nvSpPr>
        <p:spPr/>
        <p:txBody>
          <a:bodyPr/>
          <a:lstStyle/>
          <a:p>
            <a:pPr lvl="0" fontAlgn="t"/>
            <a:r>
              <a:rPr lang="en-GB" sz="2394" dirty="0">
                <a:solidFill>
                  <a:srgbClr val="000000"/>
                </a:solidFill>
              </a:rPr>
              <a:t>Tony </a:t>
            </a:r>
            <a:r>
              <a:rPr lang="en-GB" sz="2394" dirty="0" err="1">
                <a:solidFill>
                  <a:srgbClr val="000000"/>
                </a:solidFill>
              </a:rPr>
              <a:t>Fischetti's</a:t>
            </a:r>
            <a:r>
              <a:rPr lang="en-GB" sz="2394" dirty="0">
                <a:solidFill>
                  <a:srgbClr val="000000"/>
                </a:solidFill>
              </a:rPr>
              <a:t> </a:t>
            </a:r>
            <a:r>
              <a:rPr lang="en-GB" sz="2394" dirty="0" err="1">
                <a:solidFill>
                  <a:srgbClr val="000000"/>
                </a:solidFill>
              </a:rPr>
              <a:t>assertr</a:t>
            </a:r>
            <a:r>
              <a:rPr lang="en-GB" sz="2394" dirty="0">
                <a:solidFill>
                  <a:srgbClr val="000000"/>
                </a:solidFill>
              </a:rPr>
              <a:t> (</a:t>
            </a:r>
            <a:r>
              <a:rPr lang="en-GB" sz="2394" dirty="0">
                <a:solidFill>
                  <a:srgbClr val="000000"/>
                </a:solidFill>
                <a:hlinkClick r:id="rId2"/>
              </a:rPr>
              <a:t>https://github.com/tonyfischetti/assertr</a:t>
            </a:r>
            <a:r>
              <a:rPr lang="en-GB" sz="2394" dirty="0">
                <a:solidFill>
                  <a:srgbClr val="000000"/>
                </a:solidFill>
              </a:rPr>
              <a:t>) </a:t>
            </a:r>
            <a:br>
              <a:rPr lang="en-GB" sz="2394" dirty="0">
                <a:solidFill>
                  <a:srgbClr val="000000"/>
                </a:solidFill>
              </a:rPr>
            </a:br>
            <a:endParaRPr lang="en-GB" sz="2394" dirty="0">
              <a:solidFill>
                <a:srgbClr val="000000"/>
              </a:solidFill>
            </a:endParaRPr>
          </a:p>
          <a:p>
            <a:pPr lvl="0" fontAlgn="t"/>
            <a:r>
              <a:rPr lang="en-GB" sz="2394" dirty="0">
                <a:solidFill>
                  <a:srgbClr val="000000"/>
                </a:solidFill>
              </a:rPr>
              <a:t>Hadley Wickham's </a:t>
            </a:r>
            <a:r>
              <a:rPr lang="en-GB" sz="2394" dirty="0" err="1">
                <a:solidFill>
                  <a:srgbClr val="000000"/>
                </a:solidFill>
              </a:rPr>
              <a:t>assertthat</a:t>
            </a:r>
            <a:r>
              <a:rPr lang="en-GB" sz="2394" dirty="0">
                <a:solidFill>
                  <a:srgbClr val="000000"/>
                </a:solidFill>
              </a:rPr>
              <a:t> (</a:t>
            </a:r>
            <a:r>
              <a:rPr lang="en-GB" sz="2394" dirty="0">
                <a:solidFill>
                  <a:srgbClr val="000000"/>
                </a:solidFill>
                <a:hlinkClick r:id="rId3"/>
              </a:rPr>
              <a:t>https://github.com/hadley/assertthat</a:t>
            </a:r>
            <a:r>
              <a:rPr lang="en-GB" sz="2394" dirty="0">
                <a:solidFill>
                  <a:srgbClr val="000000"/>
                </a:solidFill>
              </a:rPr>
              <a:t>) </a:t>
            </a:r>
            <a:br>
              <a:rPr lang="en-GB" sz="2394" dirty="0">
                <a:solidFill>
                  <a:srgbClr val="000000"/>
                </a:solidFill>
              </a:rPr>
            </a:br>
            <a:endParaRPr lang="en-GB" sz="2394" dirty="0">
              <a:solidFill>
                <a:srgbClr val="000000"/>
              </a:solidFill>
            </a:endParaRPr>
          </a:p>
          <a:p>
            <a:pPr lvl="0" fontAlgn="t"/>
            <a:r>
              <a:rPr lang="en-GB" sz="2394" dirty="0">
                <a:solidFill>
                  <a:srgbClr val="000000"/>
                </a:solidFill>
              </a:rPr>
              <a:t>Richard Cotton’s assertive (</a:t>
            </a:r>
            <a:r>
              <a:rPr lang="en-GB" sz="2394" dirty="0">
                <a:solidFill>
                  <a:srgbClr val="000000"/>
                </a:solidFill>
                <a:hlinkClick r:id="rId4"/>
              </a:rPr>
              <a:t>https://bitbucket.org/richierocks/assertive</a:t>
            </a:r>
            <a:r>
              <a:rPr lang="en-GB" sz="2394" dirty="0">
                <a:solidFill>
                  <a:srgbClr val="000000"/>
                </a:solidFill>
              </a:rPr>
              <a:t>) </a:t>
            </a:r>
            <a:br>
              <a:rPr lang="en-GB" sz="2394" dirty="0">
                <a:solidFill>
                  <a:srgbClr val="000000"/>
                </a:solidFill>
              </a:rPr>
            </a:br>
            <a:endParaRPr lang="en-GB" sz="2394" dirty="0">
              <a:solidFill>
                <a:srgbClr val="000000"/>
              </a:solidFill>
            </a:endParaRPr>
          </a:p>
          <a:p>
            <a:pPr lvl="0" fontAlgn="t"/>
            <a:r>
              <a:rPr lang="en-GB" sz="2394" dirty="0">
                <a:solidFill>
                  <a:srgbClr val="000000"/>
                </a:solidFill>
              </a:rPr>
              <a:t>Michel Lang's checkmate (</a:t>
            </a:r>
            <a:r>
              <a:rPr lang="en-GB" sz="2394" dirty="0">
                <a:solidFill>
                  <a:srgbClr val="000000"/>
                </a:solidFill>
                <a:hlinkClick r:id="rId5"/>
              </a:rPr>
              <a:t>https://github.com/mllg/checkmate</a:t>
            </a:r>
            <a:r>
              <a:rPr lang="en-GB" sz="2394" dirty="0">
                <a:solidFill>
                  <a:srgbClr val="000000"/>
                </a:solidFill>
              </a:rPr>
              <a:t>) </a:t>
            </a:r>
            <a:br>
              <a:rPr lang="en-GB" sz="2394" dirty="0">
                <a:solidFill>
                  <a:srgbClr val="000000"/>
                </a:solidFill>
              </a:rPr>
            </a:br>
            <a:endParaRPr lang="en-GB" sz="2394" dirty="0">
              <a:solidFill>
                <a:srgbClr val="000000"/>
              </a:solidFill>
            </a:endParaRPr>
          </a:p>
          <a:p>
            <a:pPr lvl="0" fontAlgn="t"/>
            <a:r>
              <a:rPr lang="en-GB" sz="2394" dirty="0">
                <a:solidFill>
                  <a:srgbClr val="000000"/>
                </a:solidFill>
              </a:rPr>
              <a:t>Stefan Bache's </a:t>
            </a:r>
            <a:r>
              <a:rPr lang="en-GB" sz="2394" dirty="0" err="1">
                <a:solidFill>
                  <a:srgbClr val="000000"/>
                </a:solidFill>
              </a:rPr>
              <a:t>ensurer</a:t>
            </a:r>
            <a:r>
              <a:rPr lang="en-GB" sz="2394" dirty="0">
                <a:solidFill>
                  <a:srgbClr val="000000"/>
                </a:solidFill>
              </a:rPr>
              <a:t> (</a:t>
            </a:r>
            <a:r>
              <a:rPr lang="en-GB" sz="2394" dirty="0">
                <a:solidFill>
                  <a:srgbClr val="000000"/>
                </a:solidFill>
                <a:hlinkClick r:id="rId6"/>
              </a:rPr>
              <a:t>https://github.com/smbache/ensurer</a:t>
            </a:r>
            <a:r>
              <a:rPr lang="en-GB" sz="2394" dirty="0">
                <a:solidFill>
                  <a:srgbClr val="000000"/>
                </a:solidFill>
              </a:rPr>
              <a:t>)  </a:t>
            </a:r>
            <a:br>
              <a:rPr lang="en-GB" sz="2394" dirty="0">
                <a:solidFill>
                  <a:srgbClr val="000000"/>
                </a:solidFill>
              </a:rPr>
            </a:br>
            <a:endParaRPr lang="en-GB" sz="2394" dirty="0">
              <a:solidFill>
                <a:srgbClr val="000000"/>
              </a:solidFill>
            </a:endParaRPr>
          </a:p>
          <a:p>
            <a:pPr lvl="0" fontAlgn="t"/>
            <a:r>
              <a:rPr lang="en-GB" sz="2394" dirty="0">
                <a:solidFill>
                  <a:srgbClr val="000000"/>
                </a:solidFill>
              </a:rPr>
              <a:t>Gaston Sanchez's tester (</a:t>
            </a:r>
            <a:r>
              <a:rPr lang="en-GB" sz="2394" dirty="0">
                <a:solidFill>
                  <a:srgbClr val="000000"/>
                </a:solidFill>
                <a:hlinkClick r:id="rId7"/>
              </a:rPr>
              <a:t>https://github.com/gastonstat/tester</a:t>
            </a:r>
            <a:r>
              <a:rPr lang="en-GB" sz="2394" dirty="0">
                <a:solidFill>
                  <a:srgbClr val="000000"/>
                </a:solidFill>
              </a:rPr>
              <a:t>) </a:t>
            </a:r>
          </a:p>
          <a:p>
            <a:pPr lvl="0" fontAlgn="t"/>
            <a:endParaRPr lang="en-GB" sz="2394" dirty="0">
              <a:solidFill>
                <a:srgbClr val="000000"/>
              </a:solidFill>
            </a:endParaRPr>
          </a:p>
        </p:txBody>
      </p:sp>
      <p:sp>
        <p:nvSpPr>
          <p:cNvPr id="4" name="Date Placeholder 3">
            <a:extLst>
              <a:ext uri="{FF2B5EF4-FFF2-40B4-BE49-F238E27FC236}">
                <a16:creationId xmlns:a16="http://schemas.microsoft.com/office/drawing/2014/main" id="{334C20BC-EB02-45C8-9FB0-87265B7A9147}"/>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3BAC207F-5FCC-4DB2-8658-F7240F4BC58F}"/>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219CDFA0-579E-4AB6-89E2-B1734DE5F36C}"/>
              </a:ext>
            </a:extLst>
          </p:cNvPr>
          <p:cNvSpPr>
            <a:spLocks noGrp="1"/>
          </p:cNvSpPr>
          <p:nvPr>
            <p:ph type="sldNum" sz="quarter" idx="12"/>
          </p:nvPr>
        </p:nvSpPr>
        <p:spPr/>
        <p:txBody>
          <a:bodyPr/>
          <a:lstStyle/>
          <a:p>
            <a:fld id="{0B868178-02AE-42FC-958D-6B8F13B60175}" type="slidenum">
              <a:rPr lang="en-GB" smtClean="0"/>
              <a:pPr/>
              <a:t>18</a:t>
            </a:fld>
            <a:endParaRPr lang="en-GB" dirty="0"/>
          </a:p>
        </p:txBody>
      </p:sp>
    </p:spTree>
    <p:extLst>
      <p:ext uri="{BB962C8B-B14F-4D97-AF65-F5344CB8AC3E}">
        <p14:creationId xmlns:p14="http://schemas.microsoft.com/office/powerpoint/2010/main" val="428420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Making Assertions about Data</a:t>
            </a:r>
          </a:p>
        </p:txBody>
      </p:sp>
      <p:sp>
        <p:nvSpPr>
          <p:cNvPr id="3" name="Content Placeholder 2"/>
          <p:cNvSpPr>
            <a:spLocks noGrp="1"/>
          </p:cNvSpPr>
          <p:nvPr>
            <p:ph idx="1"/>
          </p:nvPr>
        </p:nvSpPr>
        <p:spPr/>
        <p:txBody>
          <a:bodyPr/>
          <a:lstStyle/>
          <a:p>
            <a:r>
              <a:rPr lang="en-GB" sz="2660" dirty="0"/>
              <a:t>While you pre-process your data or while you conduct exploratory data analysis you should gain some insight into properties of the data.</a:t>
            </a:r>
            <a:br>
              <a:rPr lang="en-GB" sz="2660" dirty="0"/>
            </a:br>
            <a:endParaRPr lang="en-GB" sz="2660" dirty="0"/>
          </a:p>
          <a:p>
            <a:r>
              <a:rPr lang="en-GB" sz="2660" dirty="0"/>
              <a:t>Think about which properties are essential and which you may want to check or guarantee before you conduct any further analysis.</a:t>
            </a:r>
            <a:br>
              <a:rPr lang="en-GB" sz="2660" dirty="0"/>
            </a:br>
            <a:endParaRPr lang="en-GB" sz="2660" dirty="0"/>
          </a:p>
          <a:p>
            <a:r>
              <a:rPr lang="en-GB" sz="2660" dirty="0"/>
              <a:t>Write some code to demonstrate that your data is correct.</a:t>
            </a:r>
          </a:p>
          <a:p>
            <a:endParaRPr lang="en-GB" sz="2660" dirty="0"/>
          </a:p>
          <a:p>
            <a:r>
              <a:rPr lang="en-GB" sz="2660" i="1" dirty="0"/>
              <a:t>Question: Can this help sprinkle some semantic dust on the data?</a:t>
            </a:r>
          </a:p>
        </p:txBody>
      </p:sp>
      <p:sp>
        <p:nvSpPr>
          <p:cNvPr id="4" name="Date Placeholder 3">
            <a:extLst>
              <a:ext uri="{FF2B5EF4-FFF2-40B4-BE49-F238E27FC236}">
                <a16:creationId xmlns:a16="http://schemas.microsoft.com/office/drawing/2014/main" id="{530D8100-CA23-485E-AAB5-FC344CE18C19}"/>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D04095B4-20A5-4CF3-A3D0-AF1E79EB9FEE}"/>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91B04777-7A85-4DCD-BC80-5D9A70FF4678}"/>
              </a:ext>
            </a:extLst>
          </p:cNvPr>
          <p:cNvSpPr>
            <a:spLocks noGrp="1"/>
          </p:cNvSpPr>
          <p:nvPr>
            <p:ph type="sldNum" sz="quarter" idx="12"/>
          </p:nvPr>
        </p:nvSpPr>
        <p:spPr/>
        <p:txBody>
          <a:bodyPr/>
          <a:lstStyle/>
          <a:p>
            <a:fld id="{0B868178-02AE-42FC-958D-6B8F13B60175}" type="slidenum">
              <a:rPr lang="en-GB" smtClean="0"/>
              <a:pPr/>
              <a:t>19</a:t>
            </a:fld>
            <a:endParaRPr lang="en-GB" dirty="0"/>
          </a:p>
        </p:txBody>
      </p:sp>
    </p:spTree>
    <p:extLst>
      <p:ext uri="{BB962C8B-B14F-4D97-AF65-F5344CB8AC3E}">
        <p14:creationId xmlns:p14="http://schemas.microsoft.com/office/powerpoint/2010/main" val="437558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Dodgy Data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075" y="1504945"/>
            <a:ext cx="5641501" cy="258568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578" y="2079543"/>
            <a:ext cx="5357718" cy="3482517"/>
          </a:xfrm>
          <a:prstGeom prst="rect">
            <a:avLst/>
          </a:prstGeom>
        </p:spPr>
      </p:pic>
      <p:sp>
        <p:nvSpPr>
          <p:cNvPr id="2" name="Date Placeholder 1">
            <a:extLst>
              <a:ext uri="{FF2B5EF4-FFF2-40B4-BE49-F238E27FC236}">
                <a16:creationId xmlns:a16="http://schemas.microsoft.com/office/drawing/2014/main" id="{7F5DE132-CFFB-4030-BC0D-9D53B408348D}"/>
              </a:ext>
            </a:extLst>
          </p:cNvPr>
          <p:cNvSpPr>
            <a:spLocks noGrp="1"/>
          </p:cNvSpPr>
          <p:nvPr>
            <p:ph type="dt" sz="half" idx="14"/>
          </p:nvPr>
        </p:nvSpPr>
        <p:spPr/>
        <p:txBody>
          <a:bodyPr/>
          <a:lstStyle/>
          <a:p>
            <a:r>
              <a:rPr lang="en-US"/>
              <a:t>4th August 2022</a:t>
            </a:r>
            <a:endParaRPr lang="en-GB" dirty="0"/>
          </a:p>
        </p:txBody>
      </p:sp>
      <p:sp>
        <p:nvSpPr>
          <p:cNvPr id="3" name="Footer Placeholder 2">
            <a:extLst>
              <a:ext uri="{FF2B5EF4-FFF2-40B4-BE49-F238E27FC236}">
                <a16:creationId xmlns:a16="http://schemas.microsoft.com/office/drawing/2014/main" id="{709FD182-8328-4477-BB68-B6AC94CC08C4}"/>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EBE178A3-A335-45AD-A026-CD8A722ECED9}"/>
              </a:ext>
            </a:extLst>
          </p:cNvPr>
          <p:cNvSpPr>
            <a:spLocks noGrp="1"/>
          </p:cNvSpPr>
          <p:nvPr>
            <p:ph type="sldNum" sz="quarter" idx="12"/>
          </p:nvPr>
        </p:nvSpPr>
        <p:spPr/>
        <p:txBody>
          <a:bodyPr/>
          <a:lstStyle/>
          <a:p>
            <a:fld id="{0B868178-02AE-42FC-958D-6B8F13B60175}" type="slidenum">
              <a:rPr lang="en-GB" smtClean="0"/>
              <a:pPr/>
              <a:t>2</a:t>
            </a:fld>
            <a:endParaRPr lang="en-GB" dirty="0"/>
          </a:p>
        </p:txBody>
      </p:sp>
    </p:spTree>
    <p:extLst>
      <p:ext uri="{BB962C8B-B14F-4D97-AF65-F5344CB8AC3E}">
        <p14:creationId xmlns:p14="http://schemas.microsoft.com/office/powerpoint/2010/main" val="4293575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1406" y="325335"/>
            <a:ext cx="10722845" cy="988078"/>
          </a:xfrm>
        </p:spPr>
        <p:txBody>
          <a:bodyPr/>
          <a:lstStyle/>
          <a:p>
            <a:r>
              <a:rPr lang="en-GB" dirty="0"/>
              <a:t>Data Quality Tests Using an R Function (nycflights13)</a:t>
            </a:r>
          </a:p>
        </p:txBody>
      </p:sp>
      <p:pic>
        <p:nvPicPr>
          <p:cNvPr id="9" name="Content Placeholder 8"/>
          <p:cNvPicPr>
            <a:picLocks noGrp="1" noChangeAspect="1"/>
          </p:cNvPicPr>
          <p:nvPr>
            <p:ph idx="1"/>
          </p:nvPr>
        </p:nvPicPr>
        <p:blipFill>
          <a:blip r:embed="rId3"/>
          <a:stretch>
            <a:fillRect/>
          </a:stretch>
        </p:blipFill>
        <p:spPr>
          <a:xfrm>
            <a:off x="2097634" y="1069964"/>
            <a:ext cx="8564538" cy="5730918"/>
          </a:xfrm>
          <a:prstGeom prst="rect">
            <a:avLst/>
          </a:prstGeom>
        </p:spPr>
      </p:pic>
      <p:sp>
        <p:nvSpPr>
          <p:cNvPr id="3" name="Date Placeholder 2">
            <a:extLst>
              <a:ext uri="{FF2B5EF4-FFF2-40B4-BE49-F238E27FC236}">
                <a16:creationId xmlns:a16="http://schemas.microsoft.com/office/drawing/2014/main" id="{F9BA725B-D5C1-4273-933A-61CFA60CBDA0}"/>
              </a:ext>
            </a:extLst>
          </p:cNvPr>
          <p:cNvSpPr>
            <a:spLocks noGrp="1"/>
          </p:cNvSpPr>
          <p:nvPr>
            <p:ph type="dt" sz="half" idx="14"/>
          </p:nvPr>
        </p:nvSpPr>
        <p:spPr/>
        <p:txBody>
          <a:bodyPr/>
          <a:lstStyle/>
          <a:p>
            <a:r>
              <a:rPr lang="en-US"/>
              <a:t>4th August 2022</a:t>
            </a:r>
            <a:endParaRPr lang="en-GB" dirty="0"/>
          </a:p>
        </p:txBody>
      </p:sp>
      <p:sp>
        <p:nvSpPr>
          <p:cNvPr id="4" name="Footer Placeholder 3">
            <a:extLst>
              <a:ext uri="{FF2B5EF4-FFF2-40B4-BE49-F238E27FC236}">
                <a16:creationId xmlns:a16="http://schemas.microsoft.com/office/drawing/2014/main" id="{092877BE-64F3-4A0E-8408-5FBB21B178D3}"/>
              </a:ext>
            </a:extLst>
          </p:cNvPr>
          <p:cNvSpPr>
            <a:spLocks noGrp="1"/>
          </p:cNvSpPr>
          <p:nvPr>
            <p:ph type="ftr" sz="quarter" idx="13"/>
          </p:nvPr>
        </p:nvSpPr>
        <p:spPr/>
        <p:txBody>
          <a:bodyPr/>
          <a:lstStyle/>
          <a:p>
            <a:r>
              <a:rPr lang="en-GB"/>
              <a:t>Best Practice Analytics (Detlef Nauck, BT)</a:t>
            </a:r>
            <a:endParaRPr lang="en-GB" dirty="0"/>
          </a:p>
        </p:txBody>
      </p:sp>
      <p:sp>
        <p:nvSpPr>
          <p:cNvPr id="5" name="Slide Number Placeholder 4">
            <a:extLst>
              <a:ext uri="{FF2B5EF4-FFF2-40B4-BE49-F238E27FC236}">
                <a16:creationId xmlns:a16="http://schemas.microsoft.com/office/drawing/2014/main" id="{C399A5A1-039F-42DE-AEEE-68DD705F83F4}"/>
              </a:ext>
            </a:extLst>
          </p:cNvPr>
          <p:cNvSpPr>
            <a:spLocks noGrp="1"/>
          </p:cNvSpPr>
          <p:nvPr>
            <p:ph type="sldNum" sz="quarter" idx="12"/>
          </p:nvPr>
        </p:nvSpPr>
        <p:spPr/>
        <p:txBody>
          <a:bodyPr/>
          <a:lstStyle/>
          <a:p>
            <a:fld id="{0B868178-02AE-42FC-958D-6B8F13B60175}" type="slidenum">
              <a:rPr lang="en-GB" smtClean="0"/>
              <a:pPr/>
              <a:t>20</a:t>
            </a:fld>
            <a:endParaRPr lang="en-GB" dirty="0"/>
          </a:p>
        </p:txBody>
      </p:sp>
    </p:spTree>
    <p:extLst>
      <p:ext uri="{BB962C8B-B14F-4D97-AF65-F5344CB8AC3E}">
        <p14:creationId xmlns:p14="http://schemas.microsoft.com/office/powerpoint/2010/main" val="1982423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Assertive R Programming with </a:t>
            </a:r>
            <a:r>
              <a:rPr lang="en-GB" b="1" dirty="0" err="1">
                <a:latin typeface="Courier New" panose="02070309020205020404" pitchFamily="49" charset="0"/>
                <a:cs typeface="Courier New" panose="02070309020205020404" pitchFamily="49" charset="0"/>
              </a:rPr>
              <a:t>assertr</a:t>
            </a:r>
            <a:endParaRPr lang="en-GB" b="1"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951406" y="1217648"/>
            <a:ext cx="10627079" cy="4736155"/>
          </a:xfrm>
        </p:spPr>
        <p:txBody>
          <a:bodyPr/>
          <a:lstStyle/>
          <a:p>
            <a:r>
              <a:rPr lang="en-GB" sz="2394" dirty="0">
                <a:cs typeface="Courier New" panose="02070309020205020404" pitchFamily="49" charset="0"/>
              </a:rPr>
              <a:t>Package </a:t>
            </a:r>
            <a:r>
              <a:rPr lang="en-GB" sz="2394" b="1" dirty="0" err="1">
                <a:cs typeface="Courier New" panose="02070309020205020404" pitchFamily="49" charset="0"/>
              </a:rPr>
              <a:t>assertr</a:t>
            </a:r>
            <a:r>
              <a:rPr lang="en-GB" sz="2394" b="1" dirty="0">
                <a:cs typeface="Courier New" panose="02070309020205020404" pitchFamily="49" charset="0"/>
              </a:rPr>
              <a:t> </a:t>
            </a:r>
            <a:r>
              <a:rPr lang="en-GB" sz="2394" dirty="0">
                <a:cs typeface="Courier New" panose="02070309020205020404" pitchFamily="49" charset="0"/>
              </a:rPr>
              <a:t>(by Tony </a:t>
            </a:r>
            <a:r>
              <a:rPr lang="en-GB" sz="2394" dirty="0" err="1">
                <a:cs typeface="Courier New" panose="02070309020205020404" pitchFamily="49" charset="0"/>
              </a:rPr>
              <a:t>Fischetti</a:t>
            </a:r>
            <a:r>
              <a:rPr lang="en-GB" sz="2394" dirty="0">
                <a:cs typeface="Courier New" panose="02070309020205020404" pitchFamily="49" charset="0"/>
              </a:rPr>
              <a:t>). For an introduction see</a:t>
            </a:r>
            <a:br>
              <a:rPr lang="en-GB" sz="2394" dirty="0">
                <a:cs typeface="Courier New" panose="02070309020205020404" pitchFamily="49" charset="0"/>
              </a:rPr>
            </a:br>
            <a:r>
              <a:rPr lang="en-GB" sz="2394" dirty="0">
                <a:cs typeface="Courier New" panose="02070309020205020404" pitchFamily="49" charset="0"/>
                <a:hlinkClick r:id="rId2"/>
              </a:rPr>
              <a:t>https://cran.r-project.org/web/packages/assertr/vignettes/assertr.html</a:t>
            </a:r>
            <a:endParaRPr lang="en-GB" sz="2394" dirty="0">
              <a:cs typeface="Courier New" panose="02070309020205020404" pitchFamily="49" charset="0"/>
            </a:endParaRPr>
          </a:p>
          <a:p>
            <a:r>
              <a:rPr lang="en-GB" sz="2394" dirty="0">
                <a:cs typeface="Courier New" panose="02070309020205020404" pitchFamily="49" charset="0"/>
              </a:rPr>
              <a:t>Main concepts</a:t>
            </a:r>
          </a:p>
          <a:p>
            <a:pPr lvl="1"/>
            <a:r>
              <a:rPr lang="en-GB" sz="1995" dirty="0">
                <a:cs typeface="Courier New" panose="02070309020205020404" pitchFamily="49" charset="0"/>
              </a:rPr>
              <a:t>Function calls that will interrupt the execution of the current block if a condition is not met</a:t>
            </a:r>
          </a:p>
          <a:p>
            <a:pPr lvl="1"/>
            <a:r>
              <a:rPr lang="en-GB" sz="1995" b="1" dirty="0">
                <a:latin typeface="Courier New" panose="02070309020205020404" pitchFamily="49" charset="0"/>
                <a:cs typeface="Courier New" panose="02070309020205020404" pitchFamily="49" charset="0"/>
              </a:rPr>
              <a:t>verify() </a:t>
            </a:r>
            <a:r>
              <a:rPr lang="en-GB" sz="1995" dirty="0"/>
              <a:t>– evaluates a logical expression within the scope of a data frame</a:t>
            </a:r>
          </a:p>
          <a:p>
            <a:pPr lvl="1"/>
            <a:r>
              <a:rPr lang="en-GB" sz="1995" b="1" dirty="0">
                <a:latin typeface="Courier New" panose="02070309020205020404" pitchFamily="49" charset="0"/>
                <a:cs typeface="Courier New" panose="02070309020205020404" pitchFamily="49" charset="0"/>
              </a:rPr>
              <a:t>assert() </a:t>
            </a:r>
            <a:r>
              <a:rPr lang="en-GB" sz="1995" dirty="0"/>
              <a:t>– applies a predicate function (that returns true or false) to all elements of selected columns of a data frame (by using the </a:t>
            </a:r>
            <a:r>
              <a:rPr lang="en-GB" sz="1995" b="1" dirty="0" err="1">
                <a:latin typeface="Courier New" panose="02070309020205020404" pitchFamily="49" charset="0"/>
                <a:cs typeface="Courier New" panose="02070309020205020404" pitchFamily="49" charset="0"/>
              </a:rPr>
              <a:t>dplyr</a:t>
            </a:r>
            <a:r>
              <a:rPr lang="en-GB" sz="1995" dirty="0" err="1"/>
              <a:t>‘s</a:t>
            </a:r>
            <a:r>
              <a:rPr lang="en-GB" sz="1995" dirty="0"/>
              <a:t> </a:t>
            </a:r>
            <a:r>
              <a:rPr lang="en-GB" sz="1995" b="1" dirty="0">
                <a:latin typeface="Courier New" panose="02070309020205020404" pitchFamily="49" charset="0"/>
                <a:cs typeface="Courier New" panose="02070309020205020404" pitchFamily="49" charset="0"/>
              </a:rPr>
              <a:t>select()</a:t>
            </a:r>
            <a:r>
              <a:rPr lang="en-GB" sz="1995" dirty="0"/>
              <a:t>mechanism)</a:t>
            </a:r>
          </a:p>
          <a:p>
            <a:pPr lvl="1"/>
            <a:r>
              <a:rPr lang="en-GB" sz="1995" b="1" dirty="0">
                <a:latin typeface="Courier New" panose="02070309020205020404" pitchFamily="49" charset="0"/>
                <a:cs typeface="Courier New" panose="02070309020205020404" pitchFamily="49" charset="0"/>
              </a:rPr>
              <a:t>insist() </a:t>
            </a:r>
            <a:r>
              <a:rPr lang="en-GB" sz="1995" dirty="0"/>
              <a:t>– first applies a predicate generator to columns of a data frame and then tests the predicate (e.g. first compute mean and standard deviation and then test if all values are within 3 standard deviations).</a:t>
            </a:r>
          </a:p>
          <a:p>
            <a:pPr lvl="1"/>
            <a:r>
              <a:rPr lang="en-GB" sz="1995" b="1" dirty="0" err="1">
                <a:latin typeface="Courier New" panose="02070309020205020404" pitchFamily="49" charset="0"/>
                <a:cs typeface="Courier New" panose="02070309020205020404" pitchFamily="49" charset="0"/>
              </a:rPr>
              <a:t>assert_rows</a:t>
            </a:r>
            <a:r>
              <a:rPr lang="en-GB" sz="1995" b="1" dirty="0">
                <a:latin typeface="Courier New" panose="02070309020205020404" pitchFamily="49" charset="0"/>
                <a:cs typeface="Courier New" panose="02070309020205020404" pitchFamily="49" charset="0"/>
              </a:rPr>
              <a:t>() </a:t>
            </a:r>
            <a:r>
              <a:rPr lang="en-GB" sz="1995" dirty="0"/>
              <a:t>and </a:t>
            </a:r>
            <a:r>
              <a:rPr lang="en-GB" sz="1995" b="1" dirty="0" err="1">
                <a:latin typeface="Courier New" panose="02070309020205020404" pitchFamily="49" charset="0"/>
                <a:cs typeface="Courier New" panose="02070309020205020404" pitchFamily="49" charset="0"/>
              </a:rPr>
              <a:t>insist_rows</a:t>
            </a:r>
            <a:r>
              <a:rPr lang="en-GB" sz="1995" b="1" dirty="0">
                <a:latin typeface="Courier New" panose="02070309020205020404" pitchFamily="49" charset="0"/>
                <a:cs typeface="Courier New" panose="02070309020205020404" pitchFamily="49" charset="0"/>
              </a:rPr>
              <a:t>() </a:t>
            </a:r>
            <a:r>
              <a:rPr lang="en-GB" sz="1995" dirty="0"/>
              <a:t>apply to all rows across selected columns</a:t>
            </a:r>
          </a:p>
          <a:p>
            <a:pPr lvl="1"/>
            <a:r>
              <a:rPr lang="en-GB" sz="1995" dirty="0"/>
              <a:t>a number of predefined predicates and functions for testing (e.g. </a:t>
            </a:r>
            <a:r>
              <a:rPr lang="en-GB" sz="1995" b="1" dirty="0" err="1">
                <a:latin typeface="Courier New" panose="02070309020205020404" pitchFamily="49" charset="0"/>
                <a:cs typeface="Courier New" panose="02070309020205020404" pitchFamily="49" charset="0"/>
              </a:rPr>
              <a:t>within_bounds</a:t>
            </a:r>
            <a:r>
              <a:rPr lang="en-GB" sz="1995" b="1" dirty="0">
                <a:latin typeface="Courier New" panose="02070309020205020404" pitchFamily="49" charset="0"/>
                <a:cs typeface="Courier New" panose="02070309020205020404" pitchFamily="49" charset="0"/>
              </a:rPr>
              <a:t>()</a:t>
            </a:r>
            <a:r>
              <a:rPr lang="en-GB" sz="1995" dirty="0"/>
              <a:t>)</a:t>
            </a:r>
          </a:p>
          <a:p>
            <a:pPr lvl="1"/>
            <a:r>
              <a:rPr lang="en-GB" sz="1995" dirty="0"/>
              <a:t>Success and error functions to modify the default behaviour.</a:t>
            </a:r>
          </a:p>
          <a:p>
            <a:pPr lvl="1"/>
            <a:endParaRPr lang="en-GB" sz="1995" dirty="0"/>
          </a:p>
        </p:txBody>
      </p:sp>
      <p:sp>
        <p:nvSpPr>
          <p:cNvPr id="4" name="Date Placeholder 3">
            <a:extLst>
              <a:ext uri="{FF2B5EF4-FFF2-40B4-BE49-F238E27FC236}">
                <a16:creationId xmlns:a16="http://schemas.microsoft.com/office/drawing/2014/main" id="{03D40732-4910-47FA-96EE-D89CF2C3380F}"/>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50F1D980-D248-4712-B553-59386CED5407}"/>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F5933FD6-406D-4E82-AE12-67DC72FA3506}"/>
              </a:ext>
            </a:extLst>
          </p:cNvPr>
          <p:cNvSpPr>
            <a:spLocks noGrp="1"/>
          </p:cNvSpPr>
          <p:nvPr>
            <p:ph type="sldNum" sz="quarter" idx="12"/>
          </p:nvPr>
        </p:nvSpPr>
        <p:spPr/>
        <p:txBody>
          <a:bodyPr/>
          <a:lstStyle/>
          <a:p>
            <a:fld id="{0B868178-02AE-42FC-958D-6B8F13B60175}" type="slidenum">
              <a:rPr lang="en-GB" smtClean="0"/>
              <a:pPr/>
              <a:t>21</a:t>
            </a:fld>
            <a:endParaRPr lang="en-GB" dirty="0"/>
          </a:p>
        </p:txBody>
      </p:sp>
    </p:spTree>
    <p:extLst>
      <p:ext uri="{BB962C8B-B14F-4D97-AF65-F5344CB8AC3E}">
        <p14:creationId xmlns:p14="http://schemas.microsoft.com/office/powerpoint/2010/main" val="3014770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192" dirty="0" err="1">
                <a:latin typeface="Courier New" panose="02070309020205020404" pitchFamily="49" charset="0"/>
                <a:cs typeface="Courier New" panose="02070309020205020404" pitchFamily="49" charset="0"/>
              </a:rPr>
              <a:t>assertr</a:t>
            </a:r>
            <a:r>
              <a:rPr lang="en-GB" sz="3192" dirty="0">
                <a:cs typeface="Courier New" panose="02070309020205020404" pitchFamily="49" charset="0"/>
              </a:rPr>
              <a:t> – </a:t>
            </a:r>
            <a:r>
              <a:rPr lang="en-GB" sz="3192" dirty="0"/>
              <a:t>verify()  tests conditions on a data frame</a:t>
            </a:r>
          </a:p>
        </p:txBody>
      </p:sp>
      <p:pic>
        <p:nvPicPr>
          <p:cNvPr id="4" name="Content Placeholder 3"/>
          <p:cNvPicPr>
            <a:picLocks noGrp="1" noChangeAspect="1"/>
          </p:cNvPicPr>
          <p:nvPr>
            <p:ph idx="1"/>
          </p:nvPr>
        </p:nvPicPr>
        <p:blipFill>
          <a:blip r:embed="rId2"/>
          <a:stretch>
            <a:fillRect/>
          </a:stretch>
        </p:blipFill>
        <p:spPr>
          <a:xfrm>
            <a:off x="951406" y="2377486"/>
            <a:ext cx="10336812" cy="2718952"/>
          </a:xfrm>
          <a:prstGeom prst="rect">
            <a:avLst/>
          </a:prstGeom>
        </p:spPr>
      </p:pic>
      <p:sp>
        <p:nvSpPr>
          <p:cNvPr id="3" name="Date Placeholder 2">
            <a:extLst>
              <a:ext uri="{FF2B5EF4-FFF2-40B4-BE49-F238E27FC236}">
                <a16:creationId xmlns:a16="http://schemas.microsoft.com/office/drawing/2014/main" id="{E9E2FA35-DA3C-4F81-A197-5E2F9F49A48F}"/>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6A83374B-5BCC-4859-AE40-F814288B197C}"/>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1DF52B70-3B4E-4F88-A404-762BEBC7A8C5}"/>
              </a:ext>
            </a:extLst>
          </p:cNvPr>
          <p:cNvSpPr>
            <a:spLocks noGrp="1"/>
          </p:cNvSpPr>
          <p:nvPr>
            <p:ph type="sldNum" sz="quarter" idx="12"/>
          </p:nvPr>
        </p:nvSpPr>
        <p:spPr/>
        <p:txBody>
          <a:bodyPr/>
          <a:lstStyle/>
          <a:p>
            <a:fld id="{0B868178-02AE-42FC-958D-6B8F13B60175}" type="slidenum">
              <a:rPr lang="en-GB" smtClean="0"/>
              <a:pPr/>
              <a:t>22</a:t>
            </a:fld>
            <a:endParaRPr lang="en-GB" dirty="0"/>
          </a:p>
        </p:txBody>
      </p:sp>
    </p:spTree>
    <p:extLst>
      <p:ext uri="{BB962C8B-B14F-4D97-AF65-F5344CB8AC3E}">
        <p14:creationId xmlns:p14="http://schemas.microsoft.com/office/powerpoint/2010/main" val="609888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but if it fails it cannot point to the offending value</a:t>
            </a:r>
          </a:p>
        </p:txBody>
      </p:sp>
      <p:pic>
        <p:nvPicPr>
          <p:cNvPr id="5" name="Content Placeholder 4"/>
          <p:cNvPicPr>
            <a:picLocks noGrp="1" noChangeAspect="1"/>
          </p:cNvPicPr>
          <p:nvPr>
            <p:ph idx="1"/>
          </p:nvPr>
        </p:nvPicPr>
        <p:blipFill>
          <a:blip r:embed="rId2"/>
          <a:stretch>
            <a:fillRect/>
          </a:stretch>
        </p:blipFill>
        <p:spPr>
          <a:xfrm>
            <a:off x="951406" y="2215087"/>
            <a:ext cx="10336812" cy="3043749"/>
          </a:xfrm>
          <a:prstGeom prst="rect">
            <a:avLst/>
          </a:prstGeom>
        </p:spPr>
      </p:pic>
      <p:sp>
        <p:nvSpPr>
          <p:cNvPr id="3" name="Date Placeholder 2">
            <a:extLst>
              <a:ext uri="{FF2B5EF4-FFF2-40B4-BE49-F238E27FC236}">
                <a16:creationId xmlns:a16="http://schemas.microsoft.com/office/drawing/2014/main" id="{6A201B95-A17B-4625-932F-0CC82DAFF92D}"/>
              </a:ext>
            </a:extLst>
          </p:cNvPr>
          <p:cNvSpPr>
            <a:spLocks noGrp="1"/>
          </p:cNvSpPr>
          <p:nvPr>
            <p:ph type="dt" sz="half" idx="14"/>
          </p:nvPr>
        </p:nvSpPr>
        <p:spPr/>
        <p:txBody>
          <a:bodyPr/>
          <a:lstStyle/>
          <a:p>
            <a:r>
              <a:rPr lang="en-US"/>
              <a:t>4th August 2022</a:t>
            </a:r>
            <a:endParaRPr lang="en-GB" dirty="0"/>
          </a:p>
        </p:txBody>
      </p:sp>
      <p:sp>
        <p:nvSpPr>
          <p:cNvPr id="4" name="Footer Placeholder 3">
            <a:extLst>
              <a:ext uri="{FF2B5EF4-FFF2-40B4-BE49-F238E27FC236}">
                <a16:creationId xmlns:a16="http://schemas.microsoft.com/office/drawing/2014/main" id="{E22D7975-C76B-456E-877D-CDF31EE1FE07}"/>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0F598F1A-F641-4E8A-91BD-D542B9C8FD03}"/>
              </a:ext>
            </a:extLst>
          </p:cNvPr>
          <p:cNvSpPr>
            <a:spLocks noGrp="1"/>
          </p:cNvSpPr>
          <p:nvPr>
            <p:ph type="sldNum" sz="quarter" idx="12"/>
          </p:nvPr>
        </p:nvSpPr>
        <p:spPr/>
        <p:txBody>
          <a:bodyPr/>
          <a:lstStyle/>
          <a:p>
            <a:fld id="{0B868178-02AE-42FC-958D-6B8F13B60175}" type="slidenum">
              <a:rPr lang="en-GB" smtClean="0"/>
              <a:pPr/>
              <a:t>23</a:t>
            </a:fld>
            <a:endParaRPr lang="en-GB" dirty="0"/>
          </a:p>
        </p:txBody>
      </p:sp>
    </p:spTree>
    <p:extLst>
      <p:ext uri="{BB962C8B-B14F-4D97-AF65-F5344CB8AC3E}">
        <p14:creationId xmlns:p14="http://schemas.microsoft.com/office/powerpoint/2010/main" val="2543812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192" dirty="0" err="1">
                <a:latin typeface="Courier New" panose="02070309020205020404" pitchFamily="49" charset="0"/>
                <a:cs typeface="Courier New" panose="02070309020205020404" pitchFamily="49" charset="0"/>
              </a:rPr>
              <a:t>assertr</a:t>
            </a:r>
            <a:r>
              <a:rPr lang="en-GB" sz="3192" dirty="0">
                <a:cs typeface="Courier New" panose="02070309020205020404" pitchFamily="49" charset="0"/>
              </a:rPr>
              <a:t> – </a:t>
            </a:r>
            <a:r>
              <a:rPr lang="en-GB" sz="3192" dirty="0"/>
              <a:t>assert() tests a predicate on a list of columns</a:t>
            </a:r>
            <a:br>
              <a:rPr lang="en-GB" sz="3192" dirty="0"/>
            </a:br>
            <a:r>
              <a:rPr lang="en-GB" sz="2128" dirty="0"/>
              <a:t>(using the select() function from </a:t>
            </a:r>
            <a:r>
              <a:rPr lang="en-GB" sz="2128" dirty="0" err="1"/>
              <a:t>dplyr</a:t>
            </a:r>
            <a:r>
              <a:rPr lang="en-GB" sz="2128" dirty="0"/>
              <a:t>)</a:t>
            </a:r>
            <a:endParaRPr lang="en-GB" sz="3192" dirty="0"/>
          </a:p>
        </p:txBody>
      </p:sp>
      <p:pic>
        <p:nvPicPr>
          <p:cNvPr id="4" name="Content Placeholder 3"/>
          <p:cNvPicPr>
            <a:picLocks noGrp="1" noChangeAspect="1"/>
          </p:cNvPicPr>
          <p:nvPr>
            <p:ph idx="1"/>
          </p:nvPr>
        </p:nvPicPr>
        <p:blipFill>
          <a:blip r:embed="rId2"/>
          <a:stretch>
            <a:fillRect/>
          </a:stretch>
        </p:blipFill>
        <p:spPr>
          <a:xfrm>
            <a:off x="951406" y="1892808"/>
            <a:ext cx="10336812" cy="3688307"/>
          </a:xfrm>
          <a:prstGeom prst="rect">
            <a:avLst/>
          </a:prstGeom>
        </p:spPr>
      </p:pic>
      <p:sp>
        <p:nvSpPr>
          <p:cNvPr id="3" name="Date Placeholder 2">
            <a:extLst>
              <a:ext uri="{FF2B5EF4-FFF2-40B4-BE49-F238E27FC236}">
                <a16:creationId xmlns:a16="http://schemas.microsoft.com/office/drawing/2014/main" id="{9D878CC8-C3C8-4B5E-B087-F7596867C6E8}"/>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EDF0990B-3B7B-4E36-8E23-D41BBC156F6F}"/>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DBFF303D-6A2A-4B27-95EE-1617BA93B9FF}"/>
              </a:ext>
            </a:extLst>
          </p:cNvPr>
          <p:cNvSpPr>
            <a:spLocks noGrp="1"/>
          </p:cNvSpPr>
          <p:nvPr>
            <p:ph type="sldNum" sz="quarter" idx="12"/>
          </p:nvPr>
        </p:nvSpPr>
        <p:spPr/>
        <p:txBody>
          <a:bodyPr/>
          <a:lstStyle/>
          <a:p>
            <a:fld id="{0B868178-02AE-42FC-958D-6B8F13B60175}" type="slidenum">
              <a:rPr lang="en-GB" smtClean="0"/>
              <a:pPr/>
              <a:t>24</a:t>
            </a:fld>
            <a:endParaRPr lang="en-GB" dirty="0"/>
          </a:p>
        </p:txBody>
      </p:sp>
    </p:spTree>
    <p:extLst>
      <p:ext uri="{BB962C8B-B14F-4D97-AF65-F5344CB8AC3E}">
        <p14:creationId xmlns:p14="http://schemas.microsoft.com/office/powerpoint/2010/main" val="580428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660" dirty="0" err="1">
                <a:latin typeface="Courier New" panose="02070309020205020404" pitchFamily="49" charset="0"/>
                <a:cs typeface="Courier New" panose="02070309020205020404" pitchFamily="49" charset="0"/>
              </a:rPr>
              <a:t>assertr</a:t>
            </a:r>
            <a:r>
              <a:rPr lang="en-GB" sz="2660" dirty="0">
                <a:cs typeface="Courier New" panose="02070309020205020404" pitchFamily="49" charset="0"/>
              </a:rPr>
              <a:t> – </a:t>
            </a:r>
            <a:r>
              <a:rPr lang="en-GB" sz="2660" dirty="0"/>
              <a:t>insist() dynamically determine a predicate function</a:t>
            </a:r>
          </a:p>
        </p:txBody>
      </p:sp>
      <p:pic>
        <p:nvPicPr>
          <p:cNvPr id="4" name="Content Placeholder 3"/>
          <p:cNvPicPr>
            <a:picLocks noGrp="1" noChangeAspect="1"/>
          </p:cNvPicPr>
          <p:nvPr>
            <p:ph idx="1"/>
          </p:nvPr>
        </p:nvPicPr>
        <p:blipFill>
          <a:blip r:embed="rId2"/>
          <a:stretch>
            <a:fillRect/>
          </a:stretch>
        </p:blipFill>
        <p:spPr>
          <a:xfrm>
            <a:off x="1311688" y="1026114"/>
            <a:ext cx="9500669" cy="5356526"/>
          </a:xfrm>
          <a:prstGeom prst="rect">
            <a:avLst/>
          </a:prstGeom>
        </p:spPr>
      </p:pic>
      <p:sp>
        <p:nvSpPr>
          <p:cNvPr id="3" name="Date Placeholder 2">
            <a:extLst>
              <a:ext uri="{FF2B5EF4-FFF2-40B4-BE49-F238E27FC236}">
                <a16:creationId xmlns:a16="http://schemas.microsoft.com/office/drawing/2014/main" id="{D8976434-09B9-4E08-8F58-06D8E380A9F1}"/>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252091F3-899E-445F-B096-73B8AF0235CF}"/>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EC2B42DE-EF5D-4232-ABCC-3648C84F23DC}"/>
              </a:ext>
            </a:extLst>
          </p:cNvPr>
          <p:cNvSpPr>
            <a:spLocks noGrp="1"/>
          </p:cNvSpPr>
          <p:nvPr>
            <p:ph type="sldNum" sz="quarter" idx="12"/>
          </p:nvPr>
        </p:nvSpPr>
        <p:spPr/>
        <p:txBody>
          <a:bodyPr/>
          <a:lstStyle/>
          <a:p>
            <a:fld id="{0B868178-02AE-42FC-958D-6B8F13B60175}" type="slidenum">
              <a:rPr lang="en-GB" smtClean="0"/>
              <a:pPr/>
              <a:t>25</a:t>
            </a:fld>
            <a:endParaRPr lang="en-GB" dirty="0"/>
          </a:p>
        </p:txBody>
      </p:sp>
    </p:spTree>
    <p:extLst>
      <p:ext uri="{BB962C8B-B14F-4D97-AF65-F5344CB8AC3E}">
        <p14:creationId xmlns:p14="http://schemas.microsoft.com/office/powerpoint/2010/main" val="588927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Hadley Wickham’s R Package </a:t>
            </a:r>
            <a:r>
              <a:rPr lang="en-GB" b="1" dirty="0" err="1">
                <a:latin typeface="Courier New" panose="02070309020205020404" pitchFamily="49" charset="0"/>
                <a:cs typeface="Courier New" panose="02070309020205020404" pitchFamily="49" charset="0"/>
              </a:rPr>
              <a:t>assertthat</a:t>
            </a:r>
            <a:endParaRPr lang="en-GB" b="1" dirty="0">
              <a:latin typeface="Courier New" panose="02070309020205020404" pitchFamily="49" charset="0"/>
              <a:cs typeface="Courier New" panose="02070309020205020404" pitchFamily="49" charset="0"/>
            </a:endParaRPr>
          </a:p>
        </p:txBody>
      </p:sp>
      <p:pic>
        <p:nvPicPr>
          <p:cNvPr id="5" name="Content Placeholder 4"/>
          <p:cNvPicPr>
            <a:picLocks noGrp="1" noChangeAspect="1"/>
          </p:cNvPicPr>
          <p:nvPr>
            <p:ph idx="1"/>
          </p:nvPr>
        </p:nvPicPr>
        <p:blipFill>
          <a:blip r:embed="rId2"/>
          <a:stretch>
            <a:fillRect/>
          </a:stretch>
        </p:blipFill>
        <p:spPr>
          <a:xfrm>
            <a:off x="2576464" y="1041268"/>
            <a:ext cx="7155222" cy="5443521"/>
          </a:xfrm>
          <a:prstGeom prst="rect">
            <a:avLst/>
          </a:prstGeom>
        </p:spPr>
      </p:pic>
      <p:sp>
        <p:nvSpPr>
          <p:cNvPr id="6" name="Rectangle 5"/>
          <p:cNvSpPr/>
          <p:nvPr/>
        </p:nvSpPr>
        <p:spPr>
          <a:xfrm>
            <a:off x="2576464" y="6489409"/>
            <a:ext cx="6080478" cy="256096"/>
          </a:xfrm>
          <a:prstGeom prst="rect">
            <a:avLst/>
          </a:prstGeom>
        </p:spPr>
        <p:txBody>
          <a:bodyPr>
            <a:spAutoFit/>
          </a:bodyPr>
          <a:lstStyle/>
          <a:p>
            <a:pPr eaLnBrk="0" fontAlgn="base" hangingPunct="0">
              <a:spcBef>
                <a:spcPct val="0"/>
              </a:spcBef>
              <a:spcAft>
                <a:spcPct val="0"/>
              </a:spcAft>
            </a:pPr>
            <a:r>
              <a:rPr lang="en-GB" sz="1064" dirty="0">
                <a:solidFill>
                  <a:srgbClr val="321E5A"/>
                </a:solidFill>
              </a:rPr>
              <a:t>https://github.com/hadley/assertthat</a:t>
            </a:r>
          </a:p>
        </p:txBody>
      </p:sp>
      <p:sp>
        <p:nvSpPr>
          <p:cNvPr id="3" name="Date Placeholder 2">
            <a:extLst>
              <a:ext uri="{FF2B5EF4-FFF2-40B4-BE49-F238E27FC236}">
                <a16:creationId xmlns:a16="http://schemas.microsoft.com/office/drawing/2014/main" id="{D34D6055-1132-4E7B-92B8-1707996E306F}"/>
              </a:ext>
            </a:extLst>
          </p:cNvPr>
          <p:cNvSpPr>
            <a:spLocks noGrp="1"/>
          </p:cNvSpPr>
          <p:nvPr>
            <p:ph type="dt" sz="half" idx="14"/>
          </p:nvPr>
        </p:nvSpPr>
        <p:spPr/>
        <p:txBody>
          <a:bodyPr/>
          <a:lstStyle/>
          <a:p>
            <a:r>
              <a:rPr lang="en-US"/>
              <a:t>4th August 2022</a:t>
            </a:r>
            <a:endParaRPr lang="en-GB" dirty="0"/>
          </a:p>
        </p:txBody>
      </p:sp>
      <p:sp>
        <p:nvSpPr>
          <p:cNvPr id="4" name="Footer Placeholder 3">
            <a:extLst>
              <a:ext uri="{FF2B5EF4-FFF2-40B4-BE49-F238E27FC236}">
                <a16:creationId xmlns:a16="http://schemas.microsoft.com/office/drawing/2014/main" id="{EAD6E4A9-E45D-4FB5-A53C-1AA942F299CB}"/>
              </a:ext>
            </a:extLst>
          </p:cNvPr>
          <p:cNvSpPr>
            <a:spLocks noGrp="1"/>
          </p:cNvSpPr>
          <p:nvPr>
            <p:ph type="ftr" sz="quarter" idx="13"/>
          </p:nvPr>
        </p:nvSpPr>
        <p:spPr/>
        <p:txBody>
          <a:bodyPr/>
          <a:lstStyle/>
          <a:p>
            <a:r>
              <a:rPr lang="en-GB"/>
              <a:t>Best Practice Analytics (Detlef Nauck, BT)</a:t>
            </a:r>
            <a:endParaRPr lang="en-GB" dirty="0"/>
          </a:p>
        </p:txBody>
      </p:sp>
      <p:sp>
        <p:nvSpPr>
          <p:cNvPr id="7" name="Slide Number Placeholder 6">
            <a:extLst>
              <a:ext uri="{FF2B5EF4-FFF2-40B4-BE49-F238E27FC236}">
                <a16:creationId xmlns:a16="http://schemas.microsoft.com/office/drawing/2014/main" id="{44DA9543-3B60-4418-BE1E-3DB4591FFFAF}"/>
              </a:ext>
            </a:extLst>
          </p:cNvPr>
          <p:cNvSpPr>
            <a:spLocks noGrp="1"/>
          </p:cNvSpPr>
          <p:nvPr>
            <p:ph type="sldNum" sz="quarter" idx="12"/>
          </p:nvPr>
        </p:nvSpPr>
        <p:spPr/>
        <p:txBody>
          <a:bodyPr/>
          <a:lstStyle/>
          <a:p>
            <a:fld id="{0B868178-02AE-42FC-958D-6B8F13B60175}" type="slidenum">
              <a:rPr lang="en-GB" smtClean="0"/>
              <a:pPr/>
              <a:t>26</a:t>
            </a:fld>
            <a:endParaRPr lang="en-GB" dirty="0"/>
          </a:p>
        </p:txBody>
      </p:sp>
    </p:spTree>
    <p:extLst>
      <p:ext uri="{BB962C8B-B14F-4D97-AF65-F5344CB8AC3E}">
        <p14:creationId xmlns:p14="http://schemas.microsoft.com/office/powerpoint/2010/main" val="349533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9552" y="257420"/>
            <a:ext cx="6137483" cy="1654940"/>
          </a:xfrm>
        </p:spPr>
        <p:txBody>
          <a:bodyPr/>
          <a:lstStyle/>
          <a:p>
            <a:r>
              <a:rPr lang="en-GB" dirty="0"/>
              <a:t>Pandas Profiling</a:t>
            </a:r>
            <a:br>
              <a:rPr lang="en-GB" dirty="0"/>
            </a:br>
            <a:r>
              <a:rPr lang="en-GB" sz="2793" dirty="0"/>
              <a:t>Python library</a:t>
            </a:r>
            <a:br>
              <a:rPr lang="en-GB" sz="2793" dirty="0"/>
            </a:br>
            <a:r>
              <a:rPr lang="en-GB" sz="1596" dirty="0"/>
              <a:t>https://github.com/pandas-profiling/pandas-profiling</a:t>
            </a:r>
            <a:endParaRPr lang="en-GB" sz="2394" dirty="0"/>
          </a:p>
        </p:txBody>
      </p:sp>
      <p:pic>
        <p:nvPicPr>
          <p:cNvPr id="4" name="Content Placeholder 3"/>
          <p:cNvPicPr>
            <a:picLocks noGrp="1" noChangeAspect="1"/>
          </p:cNvPicPr>
          <p:nvPr>
            <p:ph idx="1"/>
          </p:nvPr>
        </p:nvPicPr>
        <p:blipFill>
          <a:blip r:embed="rId2"/>
          <a:stretch>
            <a:fillRect/>
          </a:stretch>
        </p:blipFill>
        <p:spPr>
          <a:xfrm>
            <a:off x="39334" y="56510"/>
            <a:ext cx="5385566" cy="6784028"/>
          </a:xfrm>
          <a:prstGeom prst="rect">
            <a:avLst/>
          </a:prstGeom>
        </p:spPr>
      </p:pic>
      <p:pic>
        <p:nvPicPr>
          <p:cNvPr id="5" name="Picture 4"/>
          <p:cNvPicPr>
            <a:picLocks noChangeAspect="1"/>
          </p:cNvPicPr>
          <p:nvPr/>
        </p:nvPicPr>
        <p:blipFill>
          <a:blip r:embed="rId3"/>
          <a:stretch>
            <a:fillRect/>
          </a:stretch>
        </p:blipFill>
        <p:spPr>
          <a:xfrm>
            <a:off x="5609489" y="2134274"/>
            <a:ext cx="6137483" cy="3961812"/>
          </a:xfrm>
          <a:prstGeom prst="rect">
            <a:avLst/>
          </a:prstGeom>
        </p:spPr>
      </p:pic>
      <p:sp>
        <p:nvSpPr>
          <p:cNvPr id="3" name="Date Placeholder 2">
            <a:extLst>
              <a:ext uri="{FF2B5EF4-FFF2-40B4-BE49-F238E27FC236}">
                <a16:creationId xmlns:a16="http://schemas.microsoft.com/office/drawing/2014/main" id="{B303E40C-774B-46EF-850A-56FCEF4ECD45}"/>
              </a:ext>
            </a:extLst>
          </p:cNvPr>
          <p:cNvSpPr>
            <a:spLocks noGrp="1"/>
          </p:cNvSpPr>
          <p:nvPr>
            <p:ph type="dt" sz="half" idx="14"/>
          </p:nvPr>
        </p:nvSpPr>
        <p:spPr/>
        <p:txBody>
          <a:bodyPr/>
          <a:lstStyle/>
          <a:p>
            <a:r>
              <a:rPr lang="en-US"/>
              <a:t>4th August 2022</a:t>
            </a:r>
            <a:endParaRPr lang="en-GB" dirty="0"/>
          </a:p>
        </p:txBody>
      </p:sp>
      <p:sp>
        <p:nvSpPr>
          <p:cNvPr id="6" name="Footer Placeholder 5">
            <a:extLst>
              <a:ext uri="{FF2B5EF4-FFF2-40B4-BE49-F238E27FC236}">
                <a16:creationId xmlns:a16="http://schemas.microsoft.com/office/drawing/2014/main" id="{B2CF26F0-10DE-49F8-A18C-F7EE7E009000}"/>
              </a:ext>
            </a:extLst>
          </p:cNvPr>
          <p:cNvSpPr>
            <a:spLocks noGrp="1"/>
          </p:cNvSpPr>
          <p:nvPr>
            <p:ph type="ftr" sz="quarter" idx="13"/>
          </p:nvPr>
        </p:nvSpPr>
        <p:spPr/>
        <p:txBody>
          <a:bodyPr/>
          <a:lstStyle/>
          <a:p>
            <a:r>
              <a:rPr lang="en-GB"/>
              <a:t>Best Practice Analytics (Detlef Nauck, BT)</a:t>
            </a:r>
            <a:endParaRPr lang="en-GB" dirty="0"/>
          </a:p>
        </p:txBody>
      </p:sp>
      <p:sp>
        <p:nvSpPr>
          <p:cNvPr id="7" name="Slide Number Placeholder 6">
            <a:extLst>
              <a:ext uri="{FF2B5EF4-FFF2-40B4-BE49-F238E27FC236}">
                <a16:creationId xmlns:a16="http://schemas.microsoft.com/office/drawing/2014/main" id="{A58CD950-6100-4E52-88E9-9CC1CCD9EAFD}"/>
              </a:ext>
            </a:extLst>
          </p:cNvPr>
          <p:cNvSpPr>
            <a:spLocks noGrp="1"/>
          </p:cNvSpPr>
          <p:nvPr>
            <p:ph type="sldNum" sz="quarter" idx="12"/>
          </p:nvPr>
        </p:nvSpPr>
        <p:spPr/>
        <p:txBody>
          <a:bodyPr/>
          <a:lstStyle/>
          <a:p>
            <a:fld id="{0B868178-02AE-42FC-958D-6B8F13B60175}" type="slidenum">
              <a:rPr lang="en-GB" smtClean="0"/>
              <a:pPr/>
              <a:t>27</a:t>
            </a:fld>
            <a:endParaRPr lang="en-GB" dirty="0"/>
          </a:p>
        </p:txBody>
      </p:sp>
    </p:spTree>
    <p:extLst>
      <p:ext uri="{BB962C8B-B14F-4D97-AF65-F5344CB8AC3E}">
        <p14:creationId xmlns:p14="http://schemas.microsoft.com/office/powerpoint/2010/main" val="2287837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TopNotch</a:t>
            </a:r>
            <a:r>
              <a:rPr lang="en-GB" dirty="0"/>
              <a:t> – Data Quality in a Repository</a:t>
            </a:r>
            <a:br>
              <a:rPr lang="en-GB" dirty="0"/>
            </a:br>
            <a:r>
              <a:rPr lang="en-GB" sz="1795" dirty="0"/>
              <a:t>(</a:t>
            </a:r>
            <a:r>
              <a:rPr lang="en-GB" sz="1795" dirty="0">
                <a:hlinkClick r:id="rId2"/>
              </a:rPr>
              <a:t>https://github.com/blackrock/TopNotch</a:t>
            </a:r>
            <a:r>
              <a:rPr lang="en-GB" sz="1795" dirty="0"/>
              <a:t>) </a:t>
            </a:r>
            <a:endParaRPr lang="en-GB" dirty="0"/>
          </a:p>
        </p:txBody>
      </p:sp>
      <p:sp>
        <p:nvSpPr>
          <p:cNvPr id="3" name="Content Placeholder 2"/>
          <p:cNvSpPr>
            <a:spLocks noGrp="1"/>
          </p:cNvSpPr>
          <p:nvPr>
            <p:ph idx="1"/>
          </p:nvPr>
        </p:nvSpPr>
        <p:spPr/>
        <p:txBody>
          <a:bodyPr/>
          <a:lstStyle/>
          <a:p>
            <a:pPr marL="0" indent="0">
              <a:buNone/>
            </a:pPr>
            <a:r>
              <a:rPr lang="en-GB" sz="1596" dirty="0" err="1"/>
              <a:t>TopNotch</a:t>
            </a:r>
            <a:r>
              <a:rPr lang="en-GB" sz="1596" dirty="0"/>
              <a:t> is a system for testing the quality of a data set. The core of </a:t>
            </a:r>
            <a:r>
              <a:rPr lang="en-GB" sz="1596" dirty="0" err="1"/>
              <a:t>TopNotch</a:t>
            </a:r>
            <a:r>
              <a:rPr lang="en-GB" sz="1596" dirty="0"/>
              <a:t> is the assertion. Assertions are SQL where clauses that unambiguously state whether each individual data point is valid for a given condition. The rest of </a:t>
            </a:r>
            <a:r>
              <a:rPr lang="en-GB" sz="1596" dirty="0" err="1"/>
              <a:t>TopNotch</a:t>
            </a:r>
            <a:r>
              <a:rPr lang="en-GB" sz="1596" dirty="0"/>
              <a:t> allows users to organize many assertions to perform complex quality checks and to manipulate data so that it is in the correct form for assertion-based quality controls.</a:t>
            </a:r>
          </a:p>
          <a:p>
            <a:pPr marL="0" indent="0">
              <a:buNone/>
            </a:pPr>
            <a:r>
              <a:rPr lang="en-GB" sz="1596" b="1" dirty="0"/>
              <a:t>Terminology</a:t>
            </a:r>
          </a:p>
          <a:p>
            <a:r>
              <a:rPr lang="en-GB" sz="1596" dirty="0" err="1"/>
              <a:t>Dataframe</a:t>
            </a:r>
            <a:r>
              <a:rPr lang="en-GB" sz="1596" dirty="0"/>
              <a:t>: A nested, tabular data set</a:t>
            </a:r>
          </a:p>
          <a:p>
            <a:r>
              <a:rPr lang="en-GB" sz="1596" dirty="0"/>
              <a:t>Assertion: A rule </a:t>
            </a:r>
            <a:r>
              <a:rPr lang="en-GB" sz="1596" i="1" dirty="0"/>
              <a:t>command</a:t>
            </a:r>
            <a:r>
              <a:rPr lang="en-GB" sz="1596" dirty="0"/>
              <a:t>. It defines a measure of quality and filters all rows which are invalid according to that metric </a:t>
            </a:r>
          </a:p>
          <a:p>
            <a:pPr lvl="1"/>
            <a:r>
              <a:rPr lang="en-GB" sz="1396" dirty="0"/>
              <a:t>Invalid: A row is considered "invalid" if it does not pass the query clause of an assertion</a:t>
            </a:r>
          </a:p>
          <a:p>
            <a:pPr lvl="1"/>
            <a:r>
              <a:rPr lang="en-GB" sz="1396" dirty="0"/>
              <a:t>Failure: An assertion "fails" if the fraction of rows that it declares to be "invalid" in a data set is greater than a user-specified threshold.</a:t>
            </a:r>
          </a:p>
          <a:p>
            <a:r>
              <a:rPr lang="en-GB" sz="1596" dirty="0"/>
              <a:t>View: A </a:t>
            </a:r>
            <a:r>
              <a:rPr lang="en-GB" sz="1596" i="1" dirty="0"/>
              <a:t>command</a:t>
            </a:r>
            <a:r>
              <a:rPr lang="en-GB" sz="1596" dirty="0"/>
              <a:t> that transforms one or more data sets into a single data set against which assertions can be run</a:t>
            </a:r>
          </a:p>
          <a:p>
            <a:r>
              <a:rPr lang="en-GB" sz="1596" dirty="0"/>
              <a:t>Diff: A </a:t>
            </a:r>
            <a:r>
              <a:rPr lang="en-GB" sz="1596" i="1" dirty="0"/>
              <a:t>command</a:t>
            </a:r>
            <a:r>
              <a:rPr lang="en-GB" sz="1596" dirty="0"/>
              <a:t> that transforms two data sets into one by joining them on a unique key and then comparing user-specified columns</a:t>
            </a:r>
          </a:p>
          <a:p>
            <a:r>
              <a:rPr lang="en-GB" sz="1596" dirty="0"/>
              <a:t>Plan: A user-defined combination of assertions, views, and diffs</a:t>
            </a:r>
          </a:p>
          <a:p>
            <a:r>
              <a:rPr lang="en-GB" sz="1596" dirty="0"/>
              <a:t>Row: A single data point in a </a:t>
            </a:r>
            <a:r>
              <a:rPr lang="en-GB" sz="1596" dirty="0" err="1"/>
              <a:t>dataframe</a:t>
            </a:r>
            <a:endParaRPr lang="en-GB" sz="1596" dirty="0"/>
          </a:p>
          <a:p>
            <a:endParaRPr lang="en-GB" sz="1596" dirty="0"/>
          </a:p>
        </p:txBody>
      </p:sp>
      <p:sp>
        <p:nvSpPr>
          <p:cNvPr id="4" name="Date Placeholder 3">
            <a:extLst>
              <a:ext uri="{FF2B5EF4-FFF2-40B4-BE49-F238E27FC236}">
                <a16:creationId xmlns:a16="http://schemas.microsoft.com/office/drawing/2014/main" id="{B7DD999F-F428-43DB-9359-EC0B8B1954B1}"/>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DB398537-956A-43CA-8E67-8BF3A5352322}"/>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EFC3113A-C6CE-45C1-854D-0CAFCAFBAD4D}"/>
              </a:ext>
            </a:extLst>
          </p:cNvPr>
          <p:cNvSpPr>
            <a:spLocks noGrp="1"/>
          </p:cNvSpPr>
          <p:nvPr>
            <p:ph type="sldNum" sz="quarter" idx="12"/>
          </p:nvPr>
        </p:nvSpPr>
        <p:spPr/>
        <p:txBody>
          <a:bodyPr/>
          <a:lstStyle/>
          <a:p>
            <a:fld id="{0B868178-02AE-42FC-958D-6B8F13B60175}" type="slidenum">
              <a:rPr lang="en-GB" smtClean="0"/>
              <a:pPr/>
              <a:t>28</a:t>
            </a:fld>
            <a:endParaRPr lang="en-GB" dirty="0"/>
          </a:p>
        </p:txBody>
      </p:sp>
    </p:spTree>
    <p:extLst>
      <p:ext uri="{BB962C8B-B14F-4D97-AF65-F5344CB8AC3E}">
        <p14:creationId xmlns:p14="http://schemas.microsoft.com/office/powerpoint/2010/main" val="2513125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Quilt – Open Source Data Versioning Service</a:t>
            </a:r>
            <a:br>
              <a:rPr lang="en-GB" dirty="0"/>
            </a:br>
            <a:r>
              <a:rPr lang="en-GB" sz="1995" dirty="0"/>
              <a:t>(</a:t>
            </a:r>
            <a:r>
              <a:rPr lang="en-GB" sz="1995" dirty="0">
                <a:hlinkClick r:id="rId2"/>
              </a:rPr>
              <a:t>http://quiltdata.com</a:t>
            </a:r>
            <a:r>
              <a:rPr lang="en-GB" sz="1995" dirty="0"/>
              <a:t>) </a:t>
            </a:r>
            <a:endParaRPr lang="en-GB"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6494" y="1585268"/>
            <a:ext cx="3329272" cy="4433682"/>
          </a:xfrm>
        </p:spPr>
      </p:pic>
      <p:pic>
        <p:nvPicPr>
          <p:cNvPr id="5" name="Picture 4"/>
          <p:cNvPicPr>
            <a:picLocks noChangeAspect="1"/>
          </p:cNvPicPr>
          <p:nvPr/>
        </p:nvPicPr>
        <p:blipFill>
          <a:blip r:embed="rId4"/>
          <a:stretch>
            <a:fillRect/>
          </a:stretch>
        </p:blipFill>
        <p:spPr>
          <a:xfrm>
            <a:off x="4523687" y="3604860"/>
            <a:ext cx="7448185" cy="2522675"/>
          </a:xfrm>
          <a:prstGeom prst="rect">
            <a:avLst/>
          </a:prstGeom>
        </p:spPr>
      </p:pic>
      <p:sp>
        <p:nvSpPr>
          <p:cNvPr id="6" name="TextBox 5"/>
          <p:cNvSpPr txBox="1"/>
          <p:nvPr/>
        </p:nvSpPr>
        <p:spPr>
          <a:xfrm>
            <a:off x="4523687" y="6018950"/>
            <a:ext cx="5088444" cy="460767"/>
          </a:xfrm>
          <a:prstGeom prst="rect">
            <a:avLst/>
          </a:prstGeom>
          <a:noFill/>
        </p:spPr>
        <p:txBody>
          <a:bodyPr wrap="none" rtlCol="0">
            <a:spAutoFit/>
          </a:bodyPr>
          <a:lstStyle/>
          <a:p>
            <a:r>
              <a:rPr lang="en-GB" sz="2394" dirty="0"/>
              <a:t>(data checks are only alpha version yet)</a:t>
            </a:r>
          </a:p>
        </p:txBody>
      </p:sp>
      <p:pic>
        <p:nvPicPr>
          <p:cNvPr id="8" name="Picture 7"/>
          <p:cNvPicPr>
            <a:picLocks noChangeAspect="1"/>
          </p:cNvPicPr>
          <p:nvPr/>
        </p:nvPicPr>
        <p:blipFill>
          <a:blip r:embed="rId5"/>
          <a:stretch>
            <a:fillRect/>
          </a:stretch>
        </p:blipFill>
        <p:spPr>
          <a:xfrm>
            <a:off x="4413438" y="1270385"/>
            <a:ext cx="2484079" cy="1097336"/>
          </a:xfrm>
          <a:prstGeom prst="rect">
            <a:avLst/>
          </a:prstGeom>
        </p:spPr>
      </p:pic>
      <p:pic>
        <p:nvPicPr>
          <p:cNvPr id="9" name="Picture 8"/>
          <p:cNvPicPr>
            <a:picLocks noChangeAspect="1"/>
          </p:cNvPicPr>
          <p:nvPr/>
        </p:nvPicPr>
        <p:blipFill>
          <a:blip r:embed="rId6"/>
          <a:stretch>
            <a:fillRect/>
          </a:stretch>
        </p:blipFill>
        <p:spPr>
          <a:xfrm>
            <a:off x="7316505" y="1270384"/>
            <a:ext cx="4655366" cy="1453615"/>
          </a:xfrm>
          <a:prstGeom prst="rect">
            <a:avLst/>
          </a:prstGeom>
        </p:spPr>
      </p:pic>
      <p:sp>
        <p:nvSpPr>
          <p:cNvPr id="10" name="TextBox 9"/>
          <p:cNvSpPr txBox="1"/>
          <p:nvPr/>
        </p:nvSpPr>
        <p:spPr>
          <a:xfrm>
            <a:off x="4523686" y="2694814"/>
            <a:ext cx="8629798" cy="1197636"/>
          </a:xfrm>
          <a:prstGeom prst="rect">
            <a:avLst/>
          </a:prstGeom>
          <a:noFill/>
        </p:spPr>
        <p:txBody>
          <a:bodyPr wrap="none" rtlCol="0">
            <a:spAutoFit/>
          </a:bodyPr>
          <a:lstStyle/>
          <a:p>
            <a:r>
              <a:rPr lang="en-GB" sz="2394" dirty="0"/>
              <a:t>Like code, data sets are versioned and old versions can be retrieved.</a:t>
            </a:r>
            <a:br>
              <a:rPr lang="en-GB" sz="2394" dirty="0"/>
            </a:br>
            <a:r>
              <a:rPr lang="en-GB" sz="2394" dirty="0"/>
              <a:t>Only differences are stored when a new version is checked in.</a:t>
            </a:r>
          </a:p>
          <a:p>
            <a:r>
              <a:rPr lang="en-GB" sz="798" dirty="0"/>
              <a:t>(</a:t>
            </a:r>
            <a:r>
              <a:rPr lang="en-GB" sz="798" dirty="0">
                <a:hlinkClick r:id="rId7"/>
              </a:rPr>
              <a:t>https://blog.jupyter.org/reproducible-data-dependencies-for-python-guest-post-d0f68293a99</a:t>
            </a:r>
            <a:r>
              <a:rPr lang="en-GB" sz="798" dirty="0"/>
              <a:t>)</a:t>
            </a:r>
            <a:r>
              <a:rPr lang="en-GB" sz="2394" dirty="0"/>
              <a:t> </a:t>
            </a:r>
          </a:p>
        </p:txBody>
      </p:sp>
      <p:sp>
        <p:nvSpPr>
          <p:cNvPr id="3" name="Date Placeholder 2">
            <a:extLst>
              <a:ext uri="{FF2B5EF4-FFF2-40B4-BE49-F238E27FC236}">
                <a16:creationId xmlns:a16="http://schemas.microsoft.com/office/drawing/2014/main" id="{16FB59C1-591F-40AE-900A-7ADD91675955}"/>
              </a:ext>
            </a:extLst>
          </p:cNvPr>
          <p:cNvSpPr>
            <a:spLocks noGrp="1"/>
          </p:cNvSpPr>
          <p:nvPr>
            <p:ph type="dt" sz="half" idx="14"/>
          </p:nvPr>
        </p:nvSpPr>
        <p:spPr/>
        <p:txBody>
          <a:bodyPr/>
          <a:lstStyle/>
          <a:p>
            <a:r>
              <a:rPr lang="en-US"/>
              <a:t>4th August 2022</a:t>
            </a:r>
            <a:endParaRPr lang="en-GB" dirty="0"/>
          </a:p>
        </p:txBody>
      </p:sp>
      <p:sp>
        <p:nvSpPr>
          <p:cNvPr id="7" name="Footer Placeholder 6">
            <a:extLst>
              <a:ext uri="{FF2B5EF4-FFF2-40B4-BE49-F238E27FC236}">
                <a16:creationId xmlns:a16="http://schemas.microsoft.com/office/drawing/2014/main" id="{44C85868-5A7F-45B6-8A86-90597B9C8107}"/>
              </a:ext>
            </a:extLst>
          </p:cNvPr>
          <p:cNvSpPr>
            <a:spLocks noGrp="1"/>
          </p:cNvSpPr>
          <p:nvPr>
            <p:ph type="ftr" sz="quarter" idx="13"/>
          </p:nvPr>
        </p:nvSpPr>
        <p:spPr/>
        <p:txBody>
          <a:bodyPr/>
          <a:lstStyle/>
          <a:p>
            <a:r>
              <a:rPr lang="en-GB"/>
              <a:t>Best Practice Analytics (Detlef Nauck, BT)</a:t>
            </a:r>
            <a:endParaRPr lang="en-GB" dirty="0"/>
          </a:p>
        </p:txBody>
      </p:sp>
      <p:sp>
        <p:nvSpPr>
          <p:cNvPr id="11" name="Slide Number Placeholder 10">
            <a:extLst>
              <a:ext uri="{FF2B5EF4-FFF2-40B4-BE49-F238E27FC236}">
                <a16:creationId xmlns:a16="http://schemas.microsoft.com/office/drawing/2014/main" id="{0435C56B-8211-4654-96A5-EAD20E5D4713}"/>
              </a:ext>
            </a:extLst>
          </p:cNvPr>
          <p:cNvSpPr>
            <a:spLocks noGrp="1"/>
          </p:cNvSpPr>
          <p:nvPr>
            <p:ph type="sldNum" sz="quarter" idx="12"/>
          </p:nvPr>
        </p:nvSpPr>
        <p:spPr/>
        <p:txBody>
          <a:bodyPr/>
          <a:lstStyle/>
          <a:p>
            <a:fld id="{0B868178-02AE-42FC-958D-6B8F13B60175}" type="slidenum">
              <a:rPr lang="en-GB" smtClean="0"/>
              <a:pPr/>
              <a:t>29</a:t>
            </a:fld>
            <a:endParaRPr lang="en-GB" dirty="0"/>
          </a:p>
        </p:txBody>
      </p:sp>
    </p:spTree>
    <p:extLst>
      <p:ext uri="{BB962C8B-B14F-4D97-AF65-F5344CB8AC3E}">
        <p14:creationId xmlns:p14="http://schemas.microsoft.com/office/powerpoint/2010/main" val="3500389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Dodgy Data </a:t>
            </a:r>
          </a:p>
        </p:txBody>
      </p:sp>
      <p:pic>
        <p:nvPicPr>
          <p:cNvPr id="4" name="Content Placeholder 3"/>
          <p:cNvPicPr>
            <a:picLocks noGrp="1" noChangeAspect="1"/>
          </p:cNvPicPr>
          <p:nvPr>
            <p:ph idx="1"/>
          </p:nvPr>
        </p:nvPicPr>
        <p:blipFill>
          <a:blip r:embed="rId2"/>
          <a:stretch>
            <a:fillRect/>
          </a:stretch>
        </p:blipFill>
        <p:spPr>
          <a:xfrm>
            <a:off x="2193398" y="1023611"/>
            <a:ext cx="7948594" cy="5492876"/>
          </a:xfrm>
          <a:prstGeom prst="rect">
            <a:avLst/>
          </a:prstGeom>
        </p:spPr>
      </p:pic>
      <p:sp>
        <p:nvSpPr>
          <p:cNvPr id="3" name="Date Placeholder 2">
            <a:extLst>
              <a:ext uri="{FF2B5EF4-FFF2-40B4-BE49-F238E27FC236}">
                <a16:creationId xmlns:a16="http://schemas.microsoft.com/office/drawing/2014/main" id="{60CF439E-697B-432E-B823-D617E0AE830F}"/>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BC81DE51-AE07-4561-B5B8-B22967E2A86D}"/>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EA1E9234-5D79-40BF-85E3-2EABD0D4906D}"/>
              </a:ext>
            </a:extLst>
          </p:cNvPr>
          <p:cNvSpPr>
            <a:spLocks noGrp="1"/>
          </p:cNvSpPr>
          <p:nvPr>
            <p:ph type="sldNum" sz="quarter" idx="12"/>
          </p:nvPr>
        </p:nvSpPr>
        <p:spPr/>
        <p:txBody>
          <a:bodyPr/>
          <a:lstStyle/>
          <a:p>
            <a:fld id="{0B868178-02AE-42FC-958D-6B8F13B60175}" type="slidenum">
              <a:rPr lang="en-GB" smtClean="0"/>
              <a:pPr/>
              <a:t>3</a:t>
            </a:fld>
            <a:endParaRPr lang="en-GB" dirty="0"/>
          </a:p>
        </p:txBody>
      </p:sp>
    </p:spTree>
    <p:extLst>
      <p:ext uri="{BB962C8B-B14F-4D97-AF65-F5344CB8AC3E}">
        <p14:creationId xmlns:p14="http://schemas.microsoft.com/office/powerpoint/2010/main" val="3990476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Exploratory Data Analysis</a:t>
            </a:r>
          </a:p>
        </p:txBody>
      </p:sp>
      <p:sp>
        <p:nvSpPr>
          <p:cNvPr id="2" name="Text Placeholder 1"/>
          <p:cNvSpPr>
            <a:spLocks noGrp="1"/>
          </p:cNvSpPr>
          <p:nvPr>
            <p:ph type="body" idx="1"/>
          </p:nvPr>
        </p:nvSpPr>
        <p:spPr/>
        <p:txBody>
          <a:bodyPr/>
          <a:lstStyle/>
          <a:p>
            <a:endParaRPr lang="en-GB"/>
          </a:p>
        </p:txBody>
      </p:sp>
    </p:spTree>
    <p:extLst>
      <p:ext uri="{BB962C8B-B14F-4D97-AF65-F5344CB8AC3E}">
        <p14:creationId xmlns:p14="http://schemas.microsoft.com/office/powerpoint/2010/main" val="657455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This is about what to do when you get some data</a:t>
            </a:r>
          </a:p>
        </p:txBody>
      </p:sp>
      <p:sp>
        <p:nvSpPr>
          <p:cNvPr id="3" name="Content Placeholder 2"/>
          <p:cNvSpPr>
            <a:spLocks noGrp="1"/>
          </p:cNvSpPr>
          <p:nvPr>
            <p:ph idx="1"/>
          </p:nvPr>
        </p:nvSpPr>
        <p:spPr/>
        <p:txBody>
          <a:bodyPr/>
          <a:lstStyle/>
          <a:p>
            <a:r>
              <a:rPr lang="en-GB" dirty="0"/>
              <a:t>You need to become familiar with it</a:t>
            </a:r>
          </a:p>
          <a:p>
            <a:r>
              <a:rPr lang="en-GB" dirty="0"/>
              <a:t>This is called Exploratory Data Analysis (EDA)</a:t>
            </a:r>
          </a:p>
          <a:p>
            <a:r>
              <a:rPr lang="en-GB" dirty="0"/>
              <a:t>In the first instance, try to find a way to plot it</a:t>
            </a:r>
          </a:p>
          <a:p>
            <a:r>
              <a:rPr lang="en-GB" dirty="0"/>
              <a:t>Then look at various numerical summaries</a:t>
            </a:r>
          </a:p>
          <a:p>
            <a:r>
              <a:rPr lang="en-GB" dirty="0"/>
              <a:t>I will mainly show how that works in R, but I will make references to Excel where appropriate.</a:t>
            </a:r>
          </a:p>
        </p:txBody>
      </p:sp>
      <p:sp>
        <p:nvSpPr>
          <p:cNvPr id="4" name="Date Placeholder 3">
            <a:extLst>
              <a:ext uri="{FF2B5EF4-FFF2-40B4-BE49-F238E27FC236}">
                <a16:creationId xmlns:a16="http://schemas.microsoft.com/office/drawing/2014/main" id="{D4E937F1-ABAB-4660-891A-F8B0BDD434EB}"/>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443DE58B-F601-4780-84BE-41ADA3F1EE23}"/>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09F04553-E9F1-4C5E-9931-70B0D03DE604}"/>
              </a:ext>
            </a:extLst>
          </p:cNvPr>
          <p:cNvSpPr>
            <a:spLocks noGrp="1"/>
          </p:cNvSpPr>
          <p:nvPr>
            <p:ph type="sldNum" sz="quarter" idx="12"/>
          </p:nvPr>
        </p:nvSpPr>
        <p:spPr/>
        <p:txBody>
          <a:bodyPr/>
          <a:lstStyle/>
          <a:p>
            <a:fld id="{0B868178-02AE-42FC-958D-6B8F13B60175}" type="slidenum">
              <a:rPr lang="en-GB" smtClean="0"/>
              <a:pPr/>
              <a:t>31</a:t>
            </a:fld>
            <a:endParaRPr lang="en-GB" dirty="0"/>
          </a:p>
        </p:txBody>
      </p:sp>
    </p:spTree>
    <p:extLst>
      <p:ext uri="{BB962C8B-B14F-4D97-AF65-F5344CB8AC3E}">
        <p14:creationId xmlns:p14="http://schemas.microsoft.com/office/powerpoint/2010/main" val="2448493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Let’s Look at Some Data</a:t>
            </a:r>
          </a:p>
        </p:txBody>
      </p:sp>
      <p:pic>
        <p:nvPicPr>
          <p:cNvPr id="5" name="Picture 4"/>
          <p:cNvPicPr>
            <a:picLocks noChangeAspect="1"/>
          </p:cNvPicPr>
          <p:nvPr/>
        </p:nvPicPr>
        <p:blipFill>
          <a:blip r:embed="rId2"/>
          <a:stretch>
            <a:fillRect/>
          </a:stretch>
        </p:blipFill>
        <p:spPr>
          <a:xfrm>
            <a:off x="661139" y="1121881"/>
            <a:ext cx="6756727" cy="5242961"/>
          </a:xfrm>
          <a:prstGeom prst="rect">
            <a:avLst/>
          </a:prstGeom>
        </p:spPr>
      </p:pic>
      <p:pic>
        <p:nvPicPr>
          <p:cNvPr id="3" name="Picture 2"/>
          <p:cNvPicPr>
            <a:picLocks noChangeAspect="1"/>
          </p:cNvPicPr>
          <p:nvPr/>
        </p:nvPicPr>
        <p:blipFill>
          <a:blip r:embed="rId3"/>
          <a:stretch>
            <a:fillRect/>
          </a:stretch>
        </p:blipFill>
        <p:spPr>
          <a:xfrm>
            <a:off x="5545215" y="2132767"/>
            <a:ext cx="6126068" cy="3845725"/>
          </a:xfrm>
          <a:prstGeom prst="rect">
            <a:avLst/>
          </a:prstGeom>
        </p:spPr>
      </p:pic>
      <p:sp>
        <p:nvSpPr>
          <p:cNvPr id="4" name="Date Placeholder 3">
            <a:extLst>
              <a:ext uri="{FF2B5EF4-FFF2-40B4-BE49-F238E27FC236}">
                <a16:creationId xmlns:a16="http://schemas.microsoft.com/office/drawing/2014/main" id="{9EEC1965-5DE9-4DA3-BB1D-C0CED89D4E73}"/>
              </a:ext>
            </a:extLst>
          </p:cNvPr>
          <p:cNvSpPr>
            <a:spLocks noGrp="1"/>
          </p:cNvSpPr>
          <p:nvPr>
            <p:ph type="dt" sz="half" idx="14"/>
          </p:nvPr>
        </p:nvSpPr>
        <p:spPr/>
        <p:txBody>
          <a:bodyPr/>
          <a:lstStyle/>
          <a:p>
            <a:r>
              <a:rPr lang="en-US"/>
              <a:t>4th August 2022</a:t>
            </a:r>
            <a:endParaRPr lang="en-GB" dirty="0"/>
          </a:p>
        </p:txBody>
      </p:sp>
      <p:sp>
        <p:nvSpPr>
          <p:cNvPr id="6" name="Footer Placeholder 5">
            <a:extLst>
              <a:ext uri="{FF2B5EF4-FFF2-40B4-BE49-F238E27FC236}">
                <a16:creationId xmlns:a16="http://schemas.microsoft.com/office/drawing/2014/main" id="{BC4117A8-CE7C-4AB9-965B-F5D1C4D470E3}"/>
              </a:ext>
            </a:extLst>
          </p:cNvPr>
          <p:cNvSpPr>
            <a:spLocks noGrp="1"/>
          </p:cNvSpPr>
          <p:nvPr>
            <p:ph type="ftr" sz="quarter" idx="13"/>
          </p:nvPr>
        </p:nvSpPr>
        <p:spPr/>
        <p:txBody>
          <a:bodyPr/>
          <a:lstStyle/>
          <a:p>
            <a:r>
              <a:rPr lang="en-GB"/>
              <a:t>Best Practice Analytics (Detlef Nauck, BT)</a:t>
            </a:r>
            <a:endParaRPr lang="en-GB" dirty="0"/>
          </a:p>
        </p:txBody>
      </p:sp>
      <p:sp>
        <p:nvSpPr>
          <p:cNvPr id="7" name="Slide Number Placeholder 6">
            <a:extLst>
              <a:ext uri="{FF2B5EF4-FFF2-40B4-BE49-F238E27FC236}">
                <a16:creationId xmlns:a16="http://schemas.microsoft.com/office/drawing/2014/main" id="{BA1BF31E-8429-4676-AFFB-2AE01CCB8E2D}"/>
              </a:ext>
            </a:extLst>
          </p:cNvPr>
          <p:cNvSpPr>
            <a:spLocks noGrp="1"/>
          </p:cNvSpPr>
          <p:nvPr>
            <p:ph type="sldNum" sz="quarter" idx="12"/>
          </p:nvPr>
        </p:nvSpPr>
        <p:spPr/>
        <p:txBody>
          <a:bodyPr/>
          <a:lstStyle/>
          <a:p>
            <a:fld id="{0B868178-02AE-42FC-958D-6B8F13B60175}" type="slidenum">
              <a:rPr lang="en-GB" smtClean="0"/>
              <a:pPr/>
              <a:t>32</a:t>
            </a:fld>
            <a:endParaRPr lang="en-GB" dirty="0"/>
          </a:p>
        </p:txBody>
      </p:sp>
    </p:spTree>
    <p:extLst>
      <p:ext uri="{BB962C8B-B14F-4D97-AF65-F5344CB8AC3E}">
        <p14:creationId xmlns:p14="http://schemas.microsoft.com/office/powerpoint/2010/main" val="2524890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Let’s Look at Some Data</a:t>
            </a:r>
          </a:p>
        </p:txBody>
      </p:sp>
      <p:pic>
        <p:nvPicPr>
          <p:cNvPr id="5" name="Picture 4"/>
          <p:cNvPicPr>
            <a:picLocks noChangeAspect="1"/>
          </p:cNvPicPr>
          <p:nvPr/>
        </p:nvPicPr>
        <p:blipFill>
          <a:blip r:embed="rId2"/>
          <a:stretch>
            <a:fillRect/>
          </a:stretch>
        </p:blipFill>
        <p:spPr>
          <a:xfrm>
            <a:off x="661139" y="1121881"/>
            <a:ext cx="6756727" cy="5242961"/>
          </a:xfrm>
          <a:prstGeom prst="rect">
            <a:avLst/>
          </a:prstGeom>
        </p:spPr>
      </p:pic>
      <p:pic>
        <p:nvPicPr>
          <p:cNvPr id="3" name="Picture 2"/>
          <p:cNvPicPr>
            <a:picLocks noChangeAspect="1"/>
          </p:cNvPicPr>
          <p:nvPr/>
        </p:nvPicPr>
        <p:blipFill>
          <a:blip r:embed="rId3"/>
          <a:stretch>
            <a:fillRect/>
          </a:stretch>
        </p:blipFill>
        <p:spPr>
          <a:xfrm>
            <a:off x="5545215" y="2132767"/>
            <a:ext cx="6126068" cy="3845725"/>
          </a:xfrm>
          <a:prstGeom prst="rect">
            <a:avLst/>
          </a:prstGeom>
        </p:spPr>
      </p:pic>
      <p:sp>
        <p:nvSpPr>
          <p:cNvPr id="4" name="Rectangle 3"/>
          <p:cNvSpPr/>
          <p:nvPr/>
        </p:nvSpPr>
        <p:spPr bwMode="auto">
          <a:xfrm>
            <a:off x="6694409" y="1424436"/>
            <a:ext cx="4976874" cy="1628025"/>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21610" tIns="60805" rIns="121610" bIns="60805" numCol="1" rtlCol="0" anchor="t" anchorCtr="0" compatLnSpc="1">
            <a:prstTxWarp prst="textNoShape">
              <a:avLst/>
            </a:prstTxWarp>
          </a:bodyPr>
          <a:lstStyle/>
          <a:p>
            <a:pPr defTabSz="1216061" eaLnBrk="0" fontAlgn="base" hangingPunct="0">
              <a:spcBef>
                <a:spcPct val="0"/>
              </a:spcBef>
              <a:spcAft>
                <a:spcPct val="0"/>
              </a:spcAft>
            </a:pPr>
            <a:r>
              <a:rPr lang="en-GB" sz="3192" dirty="0">
                <a:solidFill>
                  <a:srgbClr val="000000"/>
                </a:solidFill>
                <a:latin typeface="Arial" charset="0"/>
                <a:ea typeface="ＭＳ Ｐゴシック" charset="0"/>
                <a:cs typeface="ＭＳ Ｐゴシック" charset="0"/>
              </a:rPr>
              <a:t>Different types of values</a:t>
            </a:r>
          </a:p>
          <a:p>
            <a:pPr defTabSz="1216061" eaLnBrk="0" fontAlgn="base" hangingPunct="0">
              <a:spcBef>
                <a:spcPct val="0"/>
              </a:spcBef>
              <a:spcAft>
                <a:spcPct val="0"/>
              </a:spcAft>
            </a:pPr>
            <a:endParaRPr lang="en-GB" sz="2394" dirty="0">
              <a:solidFill>
                <a:srgbClr val="000000"/>
              </a:solidFill>
            </a:endParaRPr>
          </a:p>
          <a:p>
            <a:pPr defTabSz="1216061" eaLnBrk="0" fontAlgn="base" hangingPunct="0">
              <a:spcBef>
                <a:spcPct val="0"/>
              </a:spcBef>
              <a:spcAft>
                <a:spcPct val="0"/>
              </a:spcAft>
            </a:pPr>
            <a:r>
              <a:rPr lang="en-GB" sz="2394" dirty="0">
                <a:solidFill>
                  <a:srgbClr val="000000"/>
                </a:solidFill>
              </a:rPr>
              <a:t>Some values are missing</a:t>
            </a:r>
            <a:endParaRPr lang="en-GB" sz="3192" dirty="0">
              <a:solidFill>
                <a:srgbClr val="000000"/>
              </a:solidFill>
              <a:latin typeface="Arial" charset="0"/>
              <a:ea typeface="ＭＳ Ｐゴシック" charset="0"/>
              <a:cs typeface="ＭＳ Ｐゴシック" charset="0"/>
            </a:endParaRPr>
          </a:p>
        </p:txBody>
      </p:sp>
      <p:cxnSp>
        <p:nvCxnSpPr>
          <p:cNvPr id="7" name="Straight Arrow Connector 6"/>
          <p:cNvCxnSpPr/>
          <p:nvPr/>
        </p:nvCxnSpPr>
        <p:spPr bwMode="auto">
          <a:xfrm flipH="1">
            <a:off x="1760084" y="2941438"/>
            <a:ext cx="7592958" cy="116896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Arrow Connector 8"/>
          <p:cNvCxnSpPr/>
          <p:nvPr/>
        </p:nvCxnSpPr>
        <p:spPr bwMode="auto">
          <a:xfrm flipH="1">
            <a:off x="7044044" y="2941438"/>
            <a:ext cx="2495922" cy="164324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1" name="Oval 10"/>
          <p:cNvSpPr/>
          <p:nvPr/>
        </p:nvSpPr>
        <p:spPr bwMode="auto">
          <a:xfrm>
            <a:off x="1462167" y="4000955"/>
            <a:ext cx="241856" cy="281210"/>
          </a:xfrm>
          <a:prstGeom prst="ellipse">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21610" tIns="60805" rIns="121610" bIns="60805" numCol="1" rtlCol="0" anchor="t" anchorCtr="0" compatLnSpc="1">
            <a:prstTxWarp prst="textNoShape">
              <a:avLst/>
            </a:prstTxWarp>
          </a:bodyPr>
          <a:lstStyle/>
          <a:p>
            <a:pPr defTabSz="1216061" eaLnBrk="0" fontAlgn="base" hangingPunct="0">
              <a:spcBef>
                <a:spcPct val="0"/>
              </a:spcBef>
              <a:spcAft>
                <a:spcPct val="0"/>
              </a:spcAft>
            </a:pPr>
            <a:endParaRPr lang="en-GB" sz="3192">
              <a:solidFill>
                <a:srgbClr val="000000"/>
              </a:solidFill>
              <a:latin typeface="Arial" charset="0"/>
              <a:ea typeface="ＭＳ Ｐゴシック" charset="0"/>
              <a:cs typeface="ＭＳ Ｐゴシック" charset="0"/>
            </a:endParaRPr>
          </a:p>
        </p:txBody>
      </p:sp>
      <p:sp>
        <p:nvSpPr>
          <p:cNvPr id="6" name="Date Placeholder 5">
            <a:extLst>
              <a:ext uri="{FF2B5EF4-FFF2-40B4-BE49-F238E27FC236}">
                <a16:creationId xmlns:a16="http://schemas.microsoft.com/office/drawing/2014/main" id="{07F568F3-DA04-4DD5-AD4F-276D7731B8EE}"/>
              </a:ext>
            </a:extLst>
          </p:cNvPr>
          <p:cNvSpPr>
            <a:spLocks noGrp="1"/>
          </p:cNvSpPr>
          <p:nvPr>
            <p:ph type="dt" sz="half" idx="14"/>
          </p:nvPr>
        </p:nvSpPr>
        <p:spPr/>
        <p:txBody>
          <a:bodyPr/>
          <a:lstStyle/>
          <a:p>
            <a:r>
              <a:rPr lang="en-US"/>
              <a:t>4th August 2022</a:t>
            </a:r>
            <a:endParaRPr lang="en-GB" dirty="0"/>
          </a:p>
        </p:txBody>
      </p:sp>
      <p:sp>
        <p:nvSpPr>
          <p:cNvPr id="8" name="Footer Placeholder 7">
            <a:extLst>
              <a:ext uri="{FF2B5EF4-FFF2-40B4-BE49-F238E27FC236}">
                <a16:creationId xmlns:a16="http://schemas.microsoft.com/office/drawing/2014/main" id="{84495C46-1690-4041-8A44-3FCE0A9BC92B}"/>
              </a:ext>
            </a:extLst>
          </p:cNvPr>
          <p:cNvSpPr>
            <a:spLocks noGrp="1"/>
          </p:cNvSpPr>
          <p:nvPr>
            <p:ph type="ftr" sz="quarter" idx="13"/>
          </p:nvPr>
        </p:nvSpPr>
        <p:spPr/>
        <p:txBody>
          <a:bodyPr/>
          <a:lstStyle/>
          <a:p>
            <a:r>
              <a:rPr lang="en-GB"/>
              <a:t>Best Practice Analytics (Detlef Nauck, BT)</a:t>
            </a:r>
            <a:endParaRPr lang="en-GB" dirty="0"/>
          </a:p>
        </p:txBody>
      </p:sp>
      <p:sp>
        <p:nvSpPr>
          <p:cNvPr id="10" name="Slide Number Placeholder 9">
            <a:extLst>
              <a:ext uri="{FF2B5EF4-FFF2-40B4-BE49-F238E27FC236}">
                <a16:creationId xmlns:a16="http://schemas.microsoft.com/office/drawing/2014/main" id="{8F8D6453-C77E-40DA-8223-BDD535C97745}"/>
              </a:ext>
            </a:extLst>
          </p:cNvPr>
          <p:cNvSpPr>
            <a:spLocks noGrp="1"/>
          </p:cNvSpPr>
          <p:nvPr>
            <p:ph type="sldNum" sz="quarter" idx="12"/>
          </p:nvPr>
        </p:nvSpPr>
        <p:spPr/>
        <p:txBody>
          <a:bodyPr/>
          <a:lstStyle/>
          <a:p>
            <a:fld id="{0B868178-02AE-42FC-958D-6B8F13B60175}" type="slidenum">
              <a:rPr lang="en-GB" smtClean="0"/>
              <a:pPr/>
              <a:t>33</a:t>
            </a:fld>
            <a:endParaRPr lang="en-GB" dirty="0"/>
          </a:p>
        </p:txBody>
      </p:sp>
    </p:spTree>
    <p:extLst>
      <p:ext uri="{BB962C8B-B14F-4D97-AF65-F5344CB8AC3E}">
        <p14:creationId xmlns:p14="http://schemas.microsoft.com/office/powerpoint/2010/main" val="3808735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1406" y="164218"/>
            <a:ext cx="10336812" cy="988078"/>
          </a:xfrm>
        </p:spPr>
        <p:txBody>
          <a:bodyPr/>
          <a:lstStyle/>
          <a:p>
            <a:r>
              <a:rPr lang="en-GB" dirty="0"/>
              <a:t>Types of Data</a:t>
            </a:r>
          </a:p>
        </p:txBody>
      </p:sp>
      <p:graphicFrame>
        <p:nvGraphicFramePr>
          <p:cNvPr id="3" name="Table 2"/>
          <p:cNvGraphicFramePr>
            <a:graphicFrameLocks noGrp="1"/>
          </p:cNvGraphicFramePr>
          <p:nvPr/>
        </p:nvGraphicFramePr>
        <p:xfrm>
          <a:off x="951406" y="930348"/>
          <a:ext cx="10336812" cy="5172957"/>
        </p:xfrm>
        <a:graphic>
          <a:graphicData uri="http://schemas.openxmlformats.org/drawingml/2006/table">
            <a:tbl>
              <a:tblPr firstRow="1" bandRow="1">
                <a:tableStyleId>{5C22544A-7EE6-4342-B048-85BDC9FD1C3A}</a:tableStyleId>
              </a:tblPr>
              <a:tblGrid>
                <a:gridCol w="2067362">
                  <a:extLst>
                    <a:ext uri="{9D8B030D-6E8A-4147-A177-3AD203B41FA5}">
                      <a16:colId xmlns:a16="http://schemas.microsoft.com/office/drawing/2014/main" val="20000"/>
                    </a:ext>
                  </a:extLst>
                </a:gridCol>
                <a:gridCol w="2067362">
                  <a:extLst>
                    <a:ext uri="{9D8B030D-6E8A-4147-A177-3AD203B41FA5}">
                      <a16:colId xmlns:a16="http://schemas.microsoft.com/office/drawing/2014/main" val="20001"/>
                    </a:ext>
                  </a:extLst>
                </a:gridCol>
                <a:gridCol w="2067362">
                  <a:extLst>
                    <a:ext uri="{9D8B030D-6E8A-4147-A177-3AD203B41FA5}">
                      <a16:colId xmlns:a16="http://schemas.microsoft.com/office/drawing/2014/main" val="20002"/>
                    </a:ext>
                  </a:extLst>
                </a:gridCol>
                <a:gridCol w="2067362">
                  <a:extLst>
                    <a:ext uri="{9D8B030D-6E8A-4147-A177-3AD203B41FA5}">
                      <a16:colId xmlns:a16="http://schemas.microsoft.com/office/drawing/2014/main" val="20003"/>
                    </a:ext>
                  </a:extLst>
                </a:gridCol>
                <a:gridCol w="2067362">
                  <a:extLst>
                    <a:ext uri="{9D8B030D-6E8A-4147-A177-3AD203B41FA5}">
                      <a16:colId xmlns:a16="http://schemas.microsoft.com/office/drawing/2014/main" val="20004"/>
                    </a:ext>
                  </a:extLst>
                </a:gridCol>
              </a:tblGrid>
              <a:tr h="643001">
                <a:tc>
                  <a:txBody>
                    <a:bodyPr/>
                    <a:lstStyle/>
                    <a:p>
                      <a:endParaRPr lang="en-GB" sz="1400" dirty="0"/>
                    </a:p>
                  </a:txBody>
                  <a:tcPr marL="121610" marR="121610" marT="60805" marB="60805"/>
                </a:tc>
                <a:tc>
                  <a:txBody>
                    <a:bodyPr/>
                    <a:lstStyle/>
                    <a:p>
                      <a:r>
                        <a:rPr lang="en-GB" sz="2100" dirty="0"/>
                        <a:t>Nominal</a:t>
                      </a:r>
                    </a:p>
                  </a:txBody>
                  <a:tcPr marL="121610" marR="121610" marT="60805" marB="60805"/>
                </a:tc>
                <a:tc>
                  <a:txBody>
                    <a:bodyPr/>
                    <a:lstStyle/>
                    <a:p>
                      <a:r>
                        <a:rPr lang="en-GB" sz="2100" dirty="0"/>
                        <a:t>Ordinal</a:t>
                      </a:r>
                    </a:p>
                  </a:txBody>
                  <a:tcPr marL="121610" marR="121610" marT="60805" marB="60805"/>
                </a:tc>
                <a:tc>
                  <a:txBody>
                    <a:bodyPr/>
                    <a:lstStyle/>
                    <a:p>
                      <a:r>
                        <a:rPr lang="en-GB" sz="2100" dirty="0"/>
                        <a:t>Interval</a:t>
                      </a:r>
                      <a:r>
                        <a:rPr lang="en-GB" sz="2100" baseline="0" dirty="0"/>
                        <a:t> Scale</a:t>
                      </a:r>
                      <a:endParaRPr lang="en-GB" sz="2100" dirty="0"/>
                    </a:p>
                  </a:txBody>
                  <a:tcPr marL="121610" marR="121610" marT="60805" marB="60805"/>
                </a:tc>
                <a:tc>
                  <a:txBody>
                    <a:bodyPr/>
                    <a:lstStyle/>
                    <a:p>
                      <a:r>
                        <a:rPr lang="en-GB" sz="2100" dirty="0"/>
                        <a:t>Ratio Scale</a:t>
                      </a:r>
                    </a:p>
                  </a:txBody>
                  <a:tcPr marL="121610" marR="121610" marT="60805" marB="60805"/>
                </a:tc>
                <a:extLst>
                  <a:ext uri="{0D108BD9-81ED-4DB2-BD59-A6C34878D82A}">
                    <a16:rowId xmlns:a16="http://schemas.microsoft.com/office/drawing/2014/main" val="10000"/>
                  </a:ext>
                </a:extLst>
              </a:tr>
              <a:tr h="643001">
                <a:tc>
                  <a:txBody>
                    <a:bodyPr/>
                    <a:lstStyle/>
                    <a:p>
                      <a:r>
                        <a:rPr lang="en-GB" sz="1400" dirty="0"/>
                        <a:t>What is it?</a:t>
                      </a:r>
                    </a:p>
                  </a:txBody>
                  <a:tcPr marL="121610" marR="121610" marT="60805" marB="60805"/>
                </a:tc>
                <a:tc>
                  <a:txBody>
                    <a:bodyPr/>
                    <a:lstStyle/>
                    <a:p>
                      <a:r>
                        <a:rPr lang="en-GB" sz="1400" dirty="0"/>
                        <a:t>A</a:t>
                      </a:r>
                      <a:r>
                        <a:rPr lang="en-GB" sz="1400" baseline="0" dirty="0"/>
                        <a:t> label</a:t>
                      </a:r>
                      <a:endParaRPr lang="en-GB" sz="1400" dirty="0"/>
                    </a:p>
                  </a:txBody>
                  <a:tcPr marL="121610" marR="121610" marT="60805" marB="60805"/>
                </a:tc>
                <a:tc>
                  <a:txBody>
                    <a:bodyPr/>
                    <a:lstStyle/>
                    <a:p>
                      <a:r>
                        <a:rPr lang="en-GB" sz="1400" dirty="0"/>
                        <a:t>Ordered values</a:t>
                      </a:r>
                    </a:p>
                  </a:txBody>
                  <a:tcPr marL="121610" marR="121610" marT="60805" marB="60805"/>
                </a:tc>
                <a:tc>
                  <a:txBody>
                    <a:bodyPr/>
                    <a:lstStyle/>
                    <a:p>
                      <a:r>
                        <a:rPr lang="en-GB" sz="1400" dirty="0"/>
                        <a:t>Values with an order and distances</a:t>
                      </a:r>
                      <a:r>
                        <a:rPr lang="en-GB" sz="1400" baseline="0" dirty="0"/>
                        <a:t> between them</a:t>
                      </a:r>
                      <a:endParaRPr lang="en-GB" sz="1400" dirty="0"/>
                    </a:p>
                  </a:txBody>
                  <a:tcPr marL="121610" marR="121610" marT="60805" marB="60805"/>
                </a:tc>
                <a:tc>
                  <a:txBody>
                    <a:bodyPr/>
                    <a:lstStyle/>
                    <a:p>
                      <a:r>
                        <a:rPr lang="en-GB" sz="1400" dirty="0"/>
                        <a:t>Real</a:t>
                      </a:r>
                      <a:r>
                        <a:rPr lang="en-GB" sz="1400" baseline="0" dirty="0"/>
                        <a:t> numbers</a:t>
                      </a:r>
                      <a:endParaRPr lang="en-GB" sz="1400" dirty="0"/>
                    </a:p>
                  </a:txBody>
                  <a:tcPr marL="121610" marR="121610" marT="60805" marB="60805"/>
                </a:tc>
                <a:extLst>
                  <a:ext uri="{0D108BD9-81ED-4DB2-BD59-A6C34878D82A}">
                    <a16:rowId xmlns:a16="http://schemas.microsoft.com/office/drawing/2014/main" val="10001"/>
                  </a:ext>
                </a:extLst>
              </a:tr>
              <a:tr h="972876">
                <a:tc>
                  <a:txBody>
                    <a:bodyPr/>
                    <a:lstStyle/>
                    <a:p>
                      <a:r>
                        <a:rPr lang="en-GB" sz="1400" dirty="0"/>
                        <a:t>Examples</a:t>
                      </a:r>
                    </a:p>
                  </a:txBody>
                  <a:tcPr marL="121610" marR="121610" marT="60805" marB="60805"/>
                </a:tc>
                <a:tc>
                  <a:txBody>
                    <a:bodyPr/>
                    <a:lstStyle/>
                    <a:p>
                      <a:r>
                        <a:rPr lang="en-GB" sz="1400" dirty="0"/>
                        <a:t>Type</a:t>
                      </a:r>
                      <a:r>
                        <a:rPr lang="en-GB" sz="1400" baseline="0" dirty="0"/>
                        <a:t> of cars: BMW, Jaguar, Fiat, …</a:t>
                      </a:r>
                      <a:endParaRPr lang="en-GB" sz="1400" dirty="0"/>
                    </a:p>
                  </a:txBody>
                  <a:tcPr marL="121610" marR="121610" marT="60805" marB="60805"/>
                </a:tc>
                <a:tc>
                  <a:txBody>
                    <a:bodyPr/>
                    <a:lstStyle/>
                    <a:p>
                      <a:r>
                        <a:rPr lang="en-GB" sz="1400" dirty="0"/>
                        <a:t>Very Bad, Bad, OK, Good, Very Good</a:t>
                      </a:r>
                    </a:p>
                    <a:p>
                      <a:endParaRPr lang="en-GB" sz="1400" dirty="0"/>
                    </a:p>
                  </a:txBody>
                  <a:tcPr marL="121610" marR="121610" marT="60805" marB="60805"/>
                </a:tc>
                <a:tc>
                  <a:txBody>
                    <a:bodyPr/>
                    <a:lstStyle/>
                    <a:p>
                      <a:r>
                        <a:rPr lang="en-GB" sz="1400" dirty="0"/>
                        <a:t>Time, e.g.</a:t>
                      </a:r>
                      <a:r>
                        <a:rPr lang="en-GB" sz="1400" baseline="0" dirty="0"/>
                        <a:t> years</a:t>
                      </a:r>
                      <a:r>
                        <a:rPr lang="en-GB" sz="1400" dirty="0"/>
                        <a:t> (…,2007, 2008, 2009, 2010,…), temperature in Celsius</a:t>
                      </a:r>
                      <a:r>
                        <a:rPr lang="en-GB" sz="1400" baseline="0" dirty="0"/>
                        <a:t> or Fahrenheit</a:t>
                      </a:r>
                      <a:endParaRPr lang="en-GB" sz="1400" dirty="0"/>
                    </a:p>
                  </a:txBody>
                  <a:tcPr marL="121610" marR="121610" marT="60805" marB="60805"/>
                </a:tc>
                <a:tc>
                  <a:txBody>
                    <a:bodyPr/>
                    <a:lstStyle/>
                    <a:p>
                      <a:r>
                        <a:rPr lang="en-GB" sz="1400" dirty="0"/>
                        <a:t>All the usual physical measures,</a:t>
                      </a:r>
                      <a:r>
                        <a:rPr lang="en-GB" sz="1400" baseline="0" dirty="0"/>
                        <a:t> e.g. metres, kilograms, …</a:t>
                      </a:r>
                    </a:p>
                    <a:p>
                      <a:r>
                        <a:rPr lang="en-GB" sz="1400" baseline="0" dirty="0"/>
                        <a:t>Salary figures, …</a:t>
                      </a:r>
                      <a:endParaRPr lang="en-GB" sz="1400" dirty="0"/>
                    </a:p>
                  </a:txBody>
                  <a:tcPr marL="121610" marR="121610" marT="60805" marB="60805"/>
                </a:tc>
                <a:extLst>
                  <a:ext uri="{0D108BD9-81ED-4DB2-BD59-A6C34878D82A}">
                    <a16:rowId xmlns:a16="http://schemas.microsoft.com/office/drawing/2014/main" val="10002"/>
                  </a:ext>
                </a:extLst>
              </a:tr>
              <a:tr h="972876">
                <a:tc>
                  <a:txBody>
                    <a:bodyPr/>
                    <a:lstStyle/>
                    <a:p>
                      <a:r>
                        <a:rPr lang="en-GB" sz="1400" dirty="0"/>
                        <a:t>What is meaningful?</a:t>
                      </a:r>
                    </a:p>
                  </a:txBody>
                  <a:tcPr marL="121610" marR="121610" marT="60805" marB="60805"/>
                </a:tc>
                <a:tc>
                  <a:txBody>
                    <a:bodyPr/>
                    <a:lstStyle/>
                    <a:p>
                      <a:r>
                        <a:rPr lang="en-GB" sz="1400" dirty="0"/>
                        <a:t>Counting the values</a:t>
                      </a:r>
                    </a:p>
                  </a:txBody>
                  <a:tcPr marL="121610" marR="121610" marT="60805" marB="60805"/>
                </a:tc>
                <a:tc>
                  <a:txBody>
                    <a:bodyPr/>
                    <a:lstStyle/>
                    <a:p>
                      <a:r>
                        <a:rPr lang="en-GB" sz="1400" dirty="0"/>
                        <a:t>Counting</a:t>
                      </a:r>
                      <a:r>
                        <a:rPr lang="en-GB" sz="1400" baseline="0" dirty="0"/>
                        <a:t> and ordering the values. Compare them (‘Bad’ is worse then ‘OK’)</a:t>
                      </a:r>
                      <a:endParaRPr lang="en-GB" sz="1400" dirty="0"/>
                    </a:p>
                  </a:txBody>
                  <a:tcPr marL="121610" marR="121610" marT="60805" marB="60805"/>
                </a:tc>
                <a:tc>
                  <a:txBody>
                    <a:bodyPr/>
                    <a:lstStyle/>
                    <a:p>
                      <a:r>
                        <a:rPr lang="en-GB" sz="1400" dirty="0"/>
                        <a:t>Counting, ordering and computing differences</a:t>
                      </a:r>
                      <a:r>
                        <a:rPr lang="en-GB" sz="1400" baseline="0" dirty="0"/>
                        <a:t> (2007 and 2009 are two years apart)</a:t>
                      </a:r>
                      <a:endParaRPr lang="en-GB" sz="1400" dirty="0"/>
                    </a:p>
                  </a:txBody>
                  <a:tcPr marL="121610" marR="121610" marT="60805" marB="60805"/>
                </a:tc>
                <a:tc>
                  <a:txBody>
                    <a:bodyPr/>
                    <a:lstStyle/>
                    <a:p>
                      <a:r>
                        <a:rPr lang="en-GB" sz="1400" dirty="0"/>
                        <a:t>Counting, ordering,</a:t>
                      </a:r>
                      <a:r>
                        <a:rPr lang="en-GB" sz="1400" baseline="0" dirty="0"/>
                        <a:t> computing differences, percentages, …</a:t>
                      </a:r>
                      <a:br>
                        <a:rPr lang="en-GB" sz="1400" baseline="0" dirty="0"/>
                      </a:br>
                      <a:r>
                        <a:rPr lang="en-GB" sz="1400" baseline="0" dirty="0"/>
                        <a:t>There is a natural zero.</a:t>
                      </a:r>
                      <a:endParaRPr lang="en-GB" sz="1400" dirty="0"/>
                    </a:p>
                  </a:txBody>
                  <a:tcPr marL="121610" marR="121610" marT="60805" marB="60805"/>
                </a:tc>
                <a:extLst>
                  <a:ext uri="{0D108BD9-81ED-4DB2-BD59-A6C34878D82A}">
                    <a16:rowId xmlns:a16="http://schemas.microsoft.com/office/drawing/2014/main" val="10003"/>
                  </a:ext>
                </a:extLst>
              </a:tr>
              <a:tr h="1185693">
                <a:tc>
                  <a:txBody>
                    <a:bodyPr/>
                    <a:lstStyle/>
                    <a:p>
                      <a:r>
                        <a:rPr lang="en-GB" sz="1400" dirty="0"/>
                        <a:t>What doesn’t work?</a:t>
                      </a:r>
                    </a:p>
                  </a:txBody>
                  <a:tcPr marL="121610" marR="121610" marT="60805" marB="60805"/>
                </a:tc>
                <a:tc>
                  <a:txBody>
                    <a:bodyPr/>
                    <a:lstStyle/>
                    <a:p>
                      <a:r>
                        <a:rPr lang="en-GB" sz="1400" dirty="0"/>
                        <a:t>Don’t conclude that the</a:t>
                      </a:r>
                      <a:r>
                        <a:rPr lang="en-GB" sz="1400" baseline="0" dirty="0"/>
                        <a:t> Bus no. 27 is bigger than the Bus no. 4</a:t>
                      </a:r>
                      <a:endParaRPr lang="en-GB" sz="1400" dirty="0"/>
                    </a:p>
                  </a:txBody>
                  <a:tcPr marL="121610" marR="121610" marT="60805" marB="60805"/>
                </a:tc>
                <a:tc>
                  <a:txBody>
                    <a:bodyPr/>
                    <a:lstStyle/>
                    <a:p>
                      <a:r>
                        <a:rPr lang="en-GB" sz="1400" dirty="0"/>
                        <a:t>Don’t assign number and comput</a:t>
                      </a:r>
                      <a:r>
                        <a:rPr lang="en-GB" sz="1400" baseline="0" dirty="0"/>
                        <a:t>e averages</a:t>
                      </a:r>
                      <a:endParaRPr lang="en-GB" sz="1400" dirty="0"/>
                    </a:p>
                  </a:txBody>
                  <a:tcPr marL="121610" marR="121610" marT="60805" marB="60805"/>
                </a:tc>
                <a:tc>
                  <a:txBody>
                    <a:bodyPr/>
                    <a:lstStyle/>
                    <a:p>
                      <a:r>
                        <a:rPr lang="en-GB" sz="1400" dirty="0"/>
                        <a:t>Don’t compute ratios</a:t>
                      </a:r>
                      <a:r>
                        <a:rPr lang="en-GB" sz="1400" baseline="0" dirty="0"/>
                        <a:t> or percentages. You can’t say ‘20</a:t>
                      </a:r>
                      <a:r>
                        <a:rPr lang="en-GB" sz="1400" i="0" dirty="0"/>
                        <a:t>℃</a:t>
                      </a:r>
                      <a:r>
                        <a:rPr lang="en-GB" sz="1400" baseline="0" dirty="0"/>
                        <a:t> is twice as warm as 10</a:t>
                      </a:r>
                      <a:r>
                        <a:rPr lang="en-GB" sz="1400" i="0" dirty="0"/>
                        <a:t>℃</a:t>
                      </a:r>
                      <a:r>
                        <a:rPr lang="en-GB" sz="1400" i="0" baseline="0" dirty="0"/>
                        <a:t>’.</a:t>
                      </a:r>
                    </a:p>
                    <a:p>
                      <a:r>
                        <a:rPr lang="en-GB" sz="1400" i="0" baseline="0" dirty="0"/>
                        <a:t>There is no natural zero. </a:t>
                      </a:r>
                      <a:endParaRPr lang="en-GB" sz="1400" i="0" dirty="0"/>
                    </a:p>
                  </a:txBody>
                  <a:tcPr marL="121610" marR="121610" marT="60805" marB="60805"/>
                </a:tc>
                <a:tc>
                  <a:txBody>
                    <a:bodyPr/>
                    <a:lstStyle/>
                    <a:p>
                      <a:r>
                        <a:rPr lang="en-GB" sz="1400" dirty="0"/>
                        <a:t>You’re good.</a:t>
                      </a:r>
                    </a:p>
                  </a:txBody>
                  <a:tcPr marL="121610" marR="121610" marT="60805" marB="60805"/>
                </a:tc>
                <a:extLst>
                  <a:ext uri="{0D108BD9-81ED-4DB2-BD59-A6C34878D82A}">
                    <a16:rowId xmlns:a16="http://schemas.microsoft.com/office/drawing/2014/main" val="10004"/>
                  </a:ext>
                </a:extLst>
              </a:tr>
            </a:tbl>
          </a:graphicData>
        </a:graphic>
      </p:graphicFrame>
      <p:sp>
        <p:nvSpPr>
          <p:cNvPr id="4" name="Date Placeholder 3">
            <a:extLst>
              <a:ext uri="{FF2B5EF4-FFF2-40B4-BE49-F238E27FC236}">
                <a16:creationId xmlns:a16="http://schemas.microsoft.com/office/drawing/2014/main" id="{66CCEC11-C88B-4D5D-89DD-51541AA8E1A9}"/>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61C7B457-48BC-4EFE-BBB3-D3CB1B1F6451}"/>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AF6777FE-73E1-4CF8-ADA5-3AC7C2C9EA8C}"/>
              </a:ext>
            </a:extLst>
          </p:cNvPr>
          <p:cNvSpPr>
            <a:spLocks noGrp="1"/>
          </p:cNvSpPr>
          <p:nvPr>
            <p:ph type="sldNum" sz="quarter" idx="12"/>
          </p:nvPr>
        </p:nvSpPr>
        <p:spPr/>
        <p:txBody>
          <a:bodyPr/>
          <a:lstStyle/>
          <a:p>
            <a:fld id="{0B868178-02AE-42FC-958D-6B8F13B60175}" type="slidenum">
              <a:rPr lang="en-GB" smtClean="0"/>
              <a:pPr/>
              <a:t>34</a:t>
            </a:fld>
            <a:endParaRPr lang="en-GB" dirty="0"/>
          </a:p>
        </p:txBody>
      </p:sp>
    </p:spTree>
    <p:extLst>
      <p:ext uri="{BB962C8B-B14F-4D97-AF65-F5344CB8AC3E}">
        <p14:creationId xmlns:p14="http://schemas.microsoft.com/office/powerpoint/2010/main" val="1761190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You Can or Cannot Do</a:t>
            </a:r>
          </a:p>
        </p:txBody>
      </p:sp>
      <p:pic>
        <p:nvPicPr>
          <p:cNvPr id="6146" name="Picture 2" descr="http://www.mymarketresearchmethods.com/wp-content/uploads/2012/11/summary-of-data-typ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970" y="1217647"/>
            <a:ext cx="9617361" cy="41179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026575" y="1860029"/>
            <a:ext cx="65" cy="36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en-GB" sz="2394"/>
          </a:p>
        </p:txBody>
      </p:sp>
      <p:sp>
        <p:nvSpPr>
          <p:cNvPr id="3" name="Date Placeholder 2">
            <a:extLst>
              <a:ext uri="{FF2B5EF4-FFF2-40B4-BE49-F238E27FC236}">
                <a16:creationId xmlns:a16="http://schemas.microsoft.com/office/drawing/2014/main" id="{F0BDF06B-9D71-44D7-BB9B-4CBF26881CD4}"/>
              </a:ext>
            </a:extLst>
          </p:cNvPr>
          <p:cNvSpPr>
            <a:spLocks noGrp="1"/>
          </p:cNvSpPr>
          <p:nvPr>
            <p:ph type="dt" sz="half" idx="14"/>
          </p:nvPr>
        </p:nvSpPr>
        <p:spPr/>
        <p:txBody>
          <a:bodyPr/>
          <a:lstStyle/>
          <a:p>
            <a:r>
              <a:rPr lang="en-US"/>
              <a:t>4th August 2022</a:t>
            </a:r>
            <a:endParaRPr lang="en-GB" dirty="0"/>
          </a:p>
        </p:txBody>
      </p:sp>
      <p:sp>
        <p:nvSpPr>
          <p:cNvPr id="4" name="Footer Placeholder 3">
            <a:extLst>
              <a:ext uri="{FF2B5EF4-FFF2-40B4-BE49-F238E27FC236}">
                <a16:creationId xmlns:a16="http://schemas.microsoft.com/office/drawing/2014/main" id="{429790B7-DA02-4D96-A32D-6C39102750B0}"/>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A77F9ADB-A2C5-4661-9FB1-F08AAF838307}"/>
              </a:ext>
            </a:extLst>
          </p:cNvPr>
          <p:cNvSpPr>
            <a:spLocks noGrp="1"/>
          </p:cNvSpPr>
          <p:nvPr>
            <p:ph type="sldNum" sz="quarter" idx="12"/>
          </p:nvPr>
        </p:nvSpPr>
        <p:spPr/>
        <p:txBody>
          <a:bodyPr/>
          <a:lstStyle/>
          <a:p>
            <a:fld id="{0B868178-02AE-42FC-958D-6B8F13B60175}" type="slidenum">
              <a:rPr lang="en-GB" smtClean="0"/>
              <a:pPr/>
              <a:t>35</a:t>
            </a:fld>
            <a:endParaRPr lang="en-GB" dirty="0"/>
          </a:p>
        </p:txBody>
      </p:sp>
    </p:spTree>
    <p:extLst>
      <p:ext uri="{BB962C8B-B14F-4D97-AF65-F5344CB8AC3E}">
        <p14:creationId xmlns:p14="http://schemas.microsoft.com/office/powerpoint/2010/main" val="164784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Some Key Points on Data Types</a:t>
            </a:r>
          </a:p>
        </p:txBody>
      </p:sp>
      <p:sp>
        <p:nvSpPr>
          <p:cNvPr id="3" name="Content Placeholder 2"/>
          <p:cNvSpPr>
            <a:spLocks noGrp="1"/>
          </p:cNvSpPr>
          <p:nvPr>
            <p:ph idx="1"/>
          </p:nvPr>
        </p:nvSpPr>
        <p:spPr/>
        <p:txBody>
          <a:bodyPr/>
          <a:lstStyle/>
          <a:p>
            <a:r>
              <a:rPr lang="en-GB" sz="2394" dirty="0"/>
              <a:t>Always find out what the numbers in your data really represent</a:t>
            </a:r>
          </a:p>
          <a:p>
            <a:endParaRPr lang="en-GB" sz="2394" dirty="0"/>
          </a:p>
          <a:p>
            <a:r>
              <a:rPr lang="en-GB" sz="2394" dirty="0"/>
              <a:t>Most statistical analyses require at least interval-scale data</a:t>
            </a:r>
          </a:p>
          <a:p>
            <a:endParaRPr lang="en-GB" sz="2394" dirty="0"/>
          </a:p>
          <a:p>
            <a:r>
              <a:rPr lang="en-GB" sz="2394" dirty="0"/>
              <a:t>Be aware when using ordinal data that your options for analysis are a bit limited (but there are advanced methods available).</a:t>
            </a:r>
          </a:p>
          <a:p>
            <a:endParaRPr lang="en-GB" sz="2394" dirty="0"/>
          </a:p>
          <a:p>
            <a:r>
              <a:rPr lang="en-GB" sz="2394" dirty="0"/>
              <a:t>For example, responses to customer surveys are typically nominal (yes, no) or ordinal (…, good, very good, …) even if they are represented as numbers.</a:t>
            </a:r>
          </a:p>
          <a:p>
            <a:pPr marL="0" indent="0">
              <a:buNone/>
            </a:pPr>
            <a:endParaRPr lang="en-GB" sz="2394" dirty="0"/>
          </a:p>
        </p:txBody>
      </p:sp>
      <p:sp>
        <p:nvSpPr>
          <p:cNvPr id="4" name="Date Placeholder 3">
            <a:extLst>
              <a:ext uri="{FF2B5EF4-FFF2-40B4-BE49-F238E27FC236}">
                <a16:creationId xmlns:a16="http://schemas.microsoft.com/office/drawing/2014/main" id="{942D633A-4920-4C7C-AD84-9A02A191939F}"/>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F104E4C3-7D24-4539-985A-22348D6B983A}"/>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751A3DB4-8986-4CF0-A199-56DDB536CF66}"/>
              </a:ext>
            </a:extLst>
          </p:cNvPr>
          <p:cNvSpPr>
            <a:spLocks noGrp="1"/>
          </p:cNvSpPr>
          <p:nvPr>
            <p:ph type="sldNum" sz="quarter" idx="12"/>
          </p:nvPr>
        </p:nvSpPr>
        <p:spPr/>
        <p:txBody>
          <a:bodyPr/>
          <a:lstStyle/>
          <a:p>
            <a:fld id="{0B868178-02AE-42FC-958D-6B8F13B60175}" type="slidenum">
              <a:rPr lang="en-GB" smtClean="0"/>
              <a:pPr/>
              <a:t>36</a:t>
            </a:fld>
            <a:endParaRPr lang="en-GB" dirty="0"/>
          </a:p>
        </p:txBody>
      </p:sp>
    </p:spTree>
    <p:extLst>
      <p:ext uri="{BB962C8B-B14F-4D97-AF65-F5344CB8AC3E}">
        <p14:creationId xmlns:p14="http://schemas.microsoft.com/office/powerpoint/2010/main" val="3320155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Missing Values</a:t>
            </a:r>
          </a:p>
        </p:txBody>
      </p:sp>
      <p:sp>
        <p:nvSpPr>
          <p:cNvPr id="3" name="Content Placeholder 2"/>
          <p:cNvSpPr>
            <a:spLocks noGrp="1"/>
          </p:cNvSpPr>
          <p:nvPr>
            <p:ph idx="1"/>
          </p:nvPr>
        </p:nvSpPr>
        <p:spPr>
          <a:xfrm>
            <a:off x="661139" y="1504945"/>
            <a:ext cx="11108879" cy="4433682"/>
          </a:xfrm>
        </p:spPr>
        <p:txBody>
          <a:bodyPr/>
          <a:lstStyle/>
          <a:p>
            <a:r>
              <a:rPr lang="en-GB" sz="2660" dirty="0"/>
              <a:t>Missing values are common in real-world data</a:t>
            </a:r>
          </a:p>
          <a:p>
            <a:r>
              <a:rPr lang="en-GB" sz="2660" dirty="0"/>
              <a:t>Excel has no symbol for missing data</a:t>
            </a:r>
          </a:p>
          <a:p>
            <a:r>
              <a:rPr lang="en-GB" sz="2660" dirty="0"/>
              <a:t>Earlier versions of Excel treated blank cells as zeros if they were arguments of built-in functions</a:t>
            </a:r>
          </a:p>
          <a:p>
            <a:r>
              <a:rPr lang="en-GB" sz="2660" dirty="0"/>
              <a:t>Later versions have corrected this</a:t>
            </a:r>
          </a:p>
          <a:p>
            <a:r>
              <a:rPr lang="en-GB" sz="2660" i="1" dirty="0"/>
              <a:t>All</a:t>
            </a:r>
            <a:r>
              <a:rPr lang="en-GB" sz="2660" dirty="0"/>
              <a:t> versions of Excel convert blank cells to zeros if a cell is referenced first e.g. ‘=$A$2’</a:t>
            </a:r>
          </a:p>
          <a:p>
            <a:r>
              <a:rPr lang="en-GB" sz="2660" dirty="0"/>
              <a:t>R uses NA as the ‘not available’ symbol. This is distinct from the string “NA”</a:t>
            </a:r>
          </a:p>
          <a:p>
            <a:r>
              <a:rPr lang="en-GB" sz="2660" dirty="0"/>
              <a:t>Most statistical functions in R have options for what to do with NAs</a:t>
            </a:r>
          </a:p>
        </p:txBody>
      </p:sp>
      <p:sp>
        <p:nvSpPr>
          <p:cNvPr id="4" name="Date Placeholder 3">
            <a:extLst>
              <a:ext uri="{FF2B5EF4-FFF2-40B4-BE49-F238E27FC236}">
                <a16:creationId xmlns:a16="http://schemas.microsoft.com/office/drawing/2014/main" id="{8223B3D6-D3E2-4B65-8D1B-B31416650CE7}"/>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F570EBFF-04B4-444B-916B-A95F9FA63AC2}"/>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96558F4B-2687-4F6F-9954-39F97734AFD0}"/>
              </a:ext>
            </a:extLst>
          </p:cNvPr>
          <p:cNvSpPr>
            <a:spLocks noGrp="1"/>
          </p:cNvSpPr>
          <p:nvPr>
            <p:ph type="sldNum" sz="quarter" idx="12"/>
          </p:nvPr>
        </p:nvSpPr>
        <p:spPr/>
        <p:txBody>
          <a:bodyPr/>
          <a:lstStyle/>
          <a:p>
            <a:fld id="{0B868178-02AE-42FC-958D-6B8F13B60175}" type="slidenum">
              <a:rPr lang="en-GB" smtClean="0"/>
              <a:pPr/>
              <a:t>37</a:t>
            </a:fld>
            <a:endParaRPr lang="en-GB" dirty="0"/>
          </a:p>
        </p:txBody>
      </p:sp>
    </p:spTree>
    <p:extLst>
      <p:ext uri="{BB962C8B-B14F-4D97-AF65-F5344CB8AC3E}">
        <p14:creationId xmlns:p14="http://schemas.microsoft.com/office/powerpoint/2010/main" val="1421977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to Become Familiar with Data</a:t>
            </a:r>
          </a:p>
        </p:txBody>
      </p:sp>
      <p:sp>
        <p:nvSpPr>
          <p:cNvPr id="3" name="Content Placeholder 2"/>
          <p:cNvSpPr>
            <a:spLocks noGrp="1"/>
          </p:cNvSpPr>
          <p:nvPr>
            <p:ph idx="1"/>
          </p:nvPr>
        </p:nvSpPr>
        <p:spPr>
          <a:xfrm>
            <a:off x="951406" y="1520120"/>
            <a:ext cx="10531313" cy="1229786"/>
          </a:xfrm>
        </p:spPr>
        <p:txBody>
          <a:bodyPr/>
          <a:lstStyle/>
          <a:p>
            <a:r>
              <a:rPr lang="en-GB" sz="2128" dirty="0"/>
              <a:t>In the first instance, try to find a way to plot it</a:t>
            </a:r>
          </a:p>
          <a:p>
            <a:r>
              <a:rPr lang="en-GB" sz="2128" dirty="0"/>
              <a:t>Then look at various numerical summaries (mean, median, range, standard deviation, …)</a:t>
            </a:r>
          </a:p>
        </p:txBody>
      </p:sp>
      <p:grpSp>
        <p:nvGrpSpPr>
          <p:cNvPr id="12" name="Group 11"/>
          <p:cNvGrpSpPr/>
          <p:nvPr/>
        </p:nvGrpSpPr>
        <p:grpSpPr>
          <a:xfrm>
            <a:off x="565372" y="3244928"/>
            <a:ext cx="2427457" cy="2754435"/>
            <a:chOff x="447260" y="2347143"/>
            <a:chExt cx="1825240" cy="2071100"/>
          </a:xfrm>
        </p:grpSpPr>
        <p:pic>
          <p:nvPicPr>
            <p:cNvPr id="7"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47260" y="2347143"/>
              <a:ext cx="1825240" cy="1817018"/>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pic>
        <p:sp>
          <p:nvSpPr>
            <p:cNvPr id="8" name="TextBox 7"/>
            <p:cNvSpPr txBox="1"/>
            <p:nvPr/>
          </p:nvSpPr>
          <p:spPr>
            <a:xfrm>
              <a:off x="918093" y="4164161"/>
              <a:ext cx="779747" cy="254082"/>
            </a:xfrm>
            <a:prstGeom prst="rect">
              <a:avLst/>
            </a:prstGeom>
            <a:noFill/>
          </p:spPr>
          <p:txBody>
            <a:bodyPr wrap="none" rtlCol="0">
              <a:spAutoFit/>
            </a:bodyPr>
            <a:lstStyle/>
            <a:p>
              <a:r>
                <a:rPr lang="en-GB" sz="1596" dirty="0"/>
                <a:t>Histogram</a:t>
              </a:r>
            </a:p>
          </p:txBody>
        </p:sp>
      </p:grpSp>
      <p:grpSp>
        <p:nvGrpSpPr>
          <p:cNvPr id="13" name="Group 12"/>
          <p:cNvGrpSpPr/>
          <p:nvPr/>
        </p:nvGrpSpPr>
        <p:grpSpPr>
          <a:xfrm>
            <a:off x="3466996" y="3057474"/>
            <a:ext cx="2519866" cy="2941889"/>
            <a:chOff x="2858738" y="2275135"/>
            <a:chExt cx="1894724" cy="2212049"/>
          </a:xfrm>
        </p:grpSpPr>
        <p:pic>
          <p:nvPicPr>
            <p:cNvPr id="6" name="Content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2858738" y="2275135"/>
              <a:ext cx="1894724" cy="1889026"/>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pic>
        <p:sp>
          <p:nvSpPr>
            <p:cNvPr id="9" name="TextBox 8"/>
            <p:cNvSpPr txBox="1"/>
            <p:nvPr/>
          </p:nvSpPr>
          <p:spPr>
            <a:xfrm>
              <a:off x="2941120" y="4233102"/>
              <a:ext cx="1520393" cy="254082"/>
            </a:xfrm>
            <a:prstGeom prst="rect">
              <a:avLst/>
            </a:prstGeom>
            <a:noFill/>
          </p:spPr>
          <p:txBody>
            <a:bodyPr wrap="none" rtlCol="0">
              <a:spAutoFit/>
            </a:bodyPr>
            <a:lstStyle/>
            <a:p>
              <a:r>
                <a:rPr lang="en-GB" sz="1596" dirty="0"/>
                <a:t>Box and Whiskers Plot</a:t>
              </a:r>
            </a:p>
          </p:txBody>
        </p:sp>
      </p:grpSp>
      <p:grpSp>
        <p:nvGrpSpPr>
          <p:cNvPr id="14" name="Group 13"/>
          <p:cNvGrpSpPr/>
          <p:nvPr/>
        </p:nvGrpSpPr>
        <p:grpSpPr>
          <a:xfrm>
            <a:off x="6461027" y="3057476"/>
            <a:ext cx="2332213" cy="2941887"/>
            <a:chOff x="4860032" y="2275135"/>
            <a:chExt cx="1753625" cy="2212048"/>
          </a:xfrm>
        </p:grpSpPr>
        <p:pic>
          <p:nvPicPr>
            <p:cNvPr id="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60032" y="2275135"/>
              <a:ext cx="1753625" cy="1807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234944" y="4233101"/>
              <a:ext cx="890974" cy="254082"/>
            </a:xfrm>
            <a:prstGeom prst="rect">
              <a:avLst/>
            </a:prstGeom>
            <a:noFill/>
          </p:spPr>
          <p:txBody>
            <a:bodyPr wrap="none" rtlCol="0">
              <a:spAutoFit/>
            </a:bodyPr>
            <a:lstStyle/>
            <a:p>
              <a:r>
                <a:rPr lang="en-GB" sz="1596" dirty="0"/>
                <a:t>Density Plot</a:t>
              </a:r>
            </a:p>
          </p:txBody>
        </p:sp>
      </p:grpSp>
      <p:grpSp>
        <p:nvGrpSpPr>
          <p:cNvPr id="15" name="Group 14"/>
          <p:cNvGrpSpPr/>
          <p:nvPr/>
        </p:nvGrpSpPr>
        <p:grpSpPr>
          <a:xfrm>
            <a:off x="9267406" y="3025789"/>
            <a:ext cx="2394155" cy="2973573"/>
            <a:chOff x="6990445" y="2275135"/>
            <a:chExt cx="1800200" cy="2235873"/>
          </a:xfrm>
        </p:grpSpPr>
        <p:pic>
          <p:nvPicPr>
            <p:cNvPr id="5"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90445" y="2275135"/>
              <a:ext cx="1800200" cy="1847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7200292" y="4256926"/>
              <a:ext cx="1271132" cy="254082"/>
            </a:xfrm>
            <a:prstGeom prst="rect">
              <a:avLst/>
            </a:prstGeom>
            <a:noFill/>
          </p:spPr>
          <p:txBody>
            <a:bodyPr wrap="none" rtlCol="0">
              <a:spAutoFit/>
            </a:bodyPr>
            <a:lstStyle/>
            <a:p>
              <a:r>
                <a:rPr lang="en-GB" sz="1596" dirty="0"/>
                <a:t>Scatterplot Matrix</a:t>
              </a:r>
            </a:p>
          </p:txBody>
        </p:sp>
      </p:grpSp>
      <p:sp>
        <p:nvSpPr>
          <p:cNvPr id="16" name="Date Placeholder 15">
            <a:extLst>
              <a:ext uri="{FF2B5EF4-FFF2-40B4-BE49-F238E27FC236}">
                <a16:creationId xmlns:a16="http://schemas.microsoft.com/office/drawing/2014/main" id="{243F0886-E1B3-4389-B11E-ECA1BE64337A}"/>
              </a:ext>
            </a:extLst>
          </p:cNvPr>
          <p:cNvSpPr>
            <a:spLocks noGrp="1"/>
          </p:cNvSpPr>
          <p:nvPr>
            <p:ph type="dt" sz="half" idx="14"/>
          </p:nvPr>
        </p:nvSpPr>
        <p:spPr/>
        <p:txBody>
          <a:bodyPr/>
          <a:lstStyle/>
          <a:p>
            <a:r>
              <a:rPr lang="en-US"/>
              <a:t>4th August 2022</a:t>
            </a:r>
            <a:endParaRPr lang="en-GB" dirty="0"/>
          </a:p>
        </p:txBody>
      </p:sp>
      <p:sp>
        <p:nvSpPr>
          <p:cNvPr id="17" name="Footer Placeholder 16">
            <a:extLst>
              <a:ext uri="{FF2B5EF4-FFF2-40B4-BE49-F238E27FC236}">
                <a16:creationId xmlns:a16="http://schemas.microsoft.com/office/drawing/2014/main" id="{C7F69E67-11EE-4F12-A3A0-0F56D4A05FB7}"/>
              </a:ext>
            </a:extLst>
          </p:cNvPr>
          <p:cNvSpPr>
            <a:spLocks noGrp="1"/>
          </p:cNvSpPr>
          <p:nvPr>
            <p:ph type="ftr" sz="quarter" idx="13"/>
          </p:nvPr>
        </p:nvSpPr>
        <p:spPr/>
        <p:txBody>
          <a:bodyPr/>
          <a:lstStyle/>
          <a:p>
            <a:r>
              <a:rPr lang="en-GB"/>
              <a:t>Best Practice Analytics (Detlef Nauck, BT)</a:t>
            </a:r>
            <a:endParaRPr lang="en-GB" dirty="0"/>
          </a:p>
        </p:txBody>
      </p:sp>
      <p:sp>
        <p:nvSpPr>
          <p:cNvPr id="18" name="Slide Number Placeholder 17">
            <a:extLst>
              <a:ext uri="{FF2B5EF4-FFF2-40B4-BE49-F238E27FC236}">
                <a16:creationId xmlns:a16="http://schemas.microsoft.com/office/drawing/2014/main" id="{79A7B2F6-12ED-4554-A6C4-1C7102A3814B}"/>
              </a:ext>
            </a:extLst>
          </p:cNvPr>
          <p:cNvSpPr>
            <a:spLocks noGrp="1"/>
          </p:cNvSpPr>
          <p:nvPr>
            <p:ph type="sldNum" sz="quarter" idx="12"/>
          </p:nvPr>
        </p:nvSpPr>
        <p:spPr/>
        <p:txBody>
          <a:bodyPr/>
          <a:lstStyle/>
          <a:p>
            <a:fld id="{0B868178-02AE-42FC-958D-6B8F13B60175}" type="slidenum">
              <a:rPr lang="en-GB" smtClean="0"/>
              <a:pPr/>
              <a:t>38</a:t>
            </a:fld>
            <a:endParaRPr lang="en-GB" dirty="0"/>
          </a:p>
        </p:txBody>
      </p:sp>
    </p:spTree>
    <p:extLst>
      <p:ext uri="{BB962C8B-B14F-4D97-AF65-F5344CB8AC3E}">
        <p14:creationId xmlns:p14="http://schemas.microsoft.com/office/powerpoint/2010/main" val="1483669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1140" y="4706292"/>
            <a:ext cx="6625187" cy="1583458"/>
          </a:xfrm>
          <a:prstGeom prst="rect">
            <a:avLst/>
          </a:prstGeom>
        </p:spPr>
      </p:pic>
      <p:sp>
        <p:nvSpPr>
          <p:cNvPr id="2" name="Title 1"/>
          <p:cNvSpPr>
            <a:spLocks noGrp="1"/>
          </p:cNvSpPr>
          <p:nvPr>
            <p:ph type="title"/>
          </p:nvPr>
        </p:nvSpPr>
        <p:spPr/>
        <p:txBody>
          <a:bodyPr/>
          <a:lstStyle/>
          <a:p>
            <a:r>
              <a:rPr lang="en-GB" dirty="0"/>
              <a:t>Example Data: The Air Quality Data Set</a:t>
            </a:r>
          </a:p>
        </p:txBody>
      </p:sp>
      <p:sp>
        <p:nvSpPr>
          <p:cNvPr id="3" name="Content Placeholder 2"/>
          <p:cNvSpPr>
            <a:spLocks noGrp="1"/>
          </p:cNvSpPr>
          <p:nvPr>
            <p:ph idx="1"/>
          </p:nvPr>
        </p:nvSpPr>
        <p:spPr>
          <a:xfrm>
            <a:off x="4772551" y="1368108"/>
            <a:ext cx="7223844" cy="3488654"/>
          </a:xfrm>
        </p:spPr>
        <p:style>
          <a:lnRef idx="1">
            <a:schemeClr val="accent6"/>
          </a:lnRef>
          <a:fillRef idx="3">
            <a:schemeClr val="accent6"/>
          </a:fillRef>
          <a:effectRef idx="2">
            <a:schemeClr val="accent6"/>
          </a:effectRef>
          <a:fontRef idx="minor">
            <a:schemeClr val="lt1"/>
          </a:fontRef>
        </p:style>
        <p:txBody>
          <a:bodyPr/>
          <a:lstStyle/>
          <a:p>
            <a:r>
              <a:rPr lang="en-GB" sz="1862" dirty="0"/>
              <a:t>New York Air Quality Measurements (example data set built into R)</a:t>
            </a:r>
          </a:p>
          <a:p>
            <a:r>
              <a:rPr lang="en-GB" sz="1862" dirty="0"/>
              <a:t>6 Variables or attributes (columns), 153 observations, cases or records (rows)</a:t>
            </a:r>
          </a:p>
          <a:p>
            <a:r>
              <a:rPr lang="en-GB" sz="1862" dirty="0"/>
              <a:t>Each column contains values of a particular type of data</a:t>
            </a:r>
          </a:p>
          <a:p>
            <a:r>
              <a:rPr lang="en-GB" sz="1862" dirty="0"/>
              <a:t>Each row contains values of different types belonging to one observation</a:t>
            </a:r>
          </a:p>
          <a:p>
            <a:r>
              <a:rPr lang="en-GB" sz="1862" dirty="0"/>
              <a:t>R stores data in ‘Data Frames’.</a:t>
            </a:r>
          </a:p>
          <a:p>
            <a:r>
              <a:rPr lang="en-GB" sz="1862" dirty="0"/>
              <a:t>Excel stores data in spreadsheets</a:t>
            </a:r>
          </a:p>
          <a:p>
            <a:r>
              <a:rPr lang="en-GB" sz="1862" dirty="0"/>
              <a:t>A database stores data in tables</a:t>
            </a:r>
          </a:p>
        </p:txBody>
      </p:sp>
      <p:pic>
        <p:nvPicPr>
          <p:cNvPr id="4" name="Picture 3"/>
          <p:cNvPicPr>
            <a:picLocks noChangeAspect="1"/>
          </p:cNvPicPr>
          <p:nvPr/>
        </p:nvPicPr>
        <p:blipFill>
          <a:blip r:embed="rId3"/>
          <a:stretch>
            <a:fillRect/>
          </a:stretch>
        </p:blipFill>
        <p:spPr>
          <a:xfrm>
            <a:off x="756903" y="1217647"/>
            <a:ext cx="4015649" cy="3382266"/>
          </a:xfrm>
          <a:prstGeom prst="rect">
            <a:avLst/>
          </a:prstGeom>
        </p:spPr>
      </p:pic>
      <p:sp>
        <p:nvSpPr>
          <p:cNvPr id="6" name="Date Placeholder 5">
            <a:extLst>
              <a:ext uri="{FF2B5EF4-FFF2-40B4-BE49-F238E27FC236}">
                <a16:creationId xmlns:a16="http://schemas.microsoft.com/office/drawing/2014/main" id="{59877392-E78C-4087-9FA0-9ED977CB5A8A}"/>
              </a:ext>
            </a:extLst>
          </p:cNvPr>
          <p:cNvSpPr>
            <a:spLocks noGrp="1"/>
          </p:cNvSpPr>
          <p:nvPr>
            <p:ph type="dt" sz="half" idx="14"/>
          </p:nvPr>
        </p:nvSpPr>
        <p:spPr/>
        <p:txBody>
          <a:bodyPr/>
          <a:lstStyle/>
          <a:p>
            <a:r>
              <a:rPr lang="en-US"/>
              <a:t>4th August 2022</a:t>
            </a:r>
            <a:endParaRPr lang="en-GB" dirty="0"/>
          </a:p>
        </p:txBody>
      </p:sp>
      <p:sp>
        <p:nvSpPr>
          <p:cNvPr id="7" name="Footer Placeholder 6">
            <a:extLst>
              <a:ext uri="{FF2B5EF4-FFF2-40B4-BE49-F238E27FC236}">
                <a16:creationId xmlns:a16="http://schemas.microsoft.com/office/drawing/2014/main" id="{79A52FE2-1797-4D09-B623-7BEF57E14665}"/>
              </a:ext>
            </a:extLst>
          </p:cNvPr>
          <p:cNvSpPr>
            <a:spLocks noGrp="1"/>
          </p:cNvSpPr>
          <p:nvPr>
            <p:ph type="ftr" sz="quarter" idx="13"/>
          </p:nvPr>
        </p:nvSpPr>
        <p:spPr/>
        <p:txBody>
          <a:bodyPr/>
          <a:lstStyle/>
          <a:p>
            <a:r>
              <a:rPr lang="en-GB"/>
              <a:t>Best Practice Analytics (Detlef Nauck, BT)</a:t>
            </a:r>
            <a:endParaRPr lang="en-GB" dirty="0"/>
          </a:p>
        </p:txBody>
      </p:sp>
      <p:sp>
        <p:nvSpPr>
          <p:cNvPr id="8" name="Slide Number Placeholder 7">
            <a:extLst>
              <a:ext uri="{FF2B5EF4-FFF2-40B4-BE49-F238E27FC236}">
                <a16:creationId xmlns:a16="http://schemas.microsoft.com/office/drawing/2014/main" id="{A67228D2-561E-4664-9EA9-8446DF0AA3AD}"/>
              </a:ext>
            </a:extLst>
          </p:cNvPr>
          <p:cNvSpPr>
            <a:spLocks noGrp="1"/>
          </p:cNvSpPr>
          <p:nvPr>
            <p:ph type="sldNum" sz="quarter" idx="12"/>
          </p:nvPr>
        </p:nvSpPr>
        <p:spPr/>
        <p:txBody>
          <a:bodyPr/>
          <a:lstStyle/>
          <a:p>
            <a:fld id="{0B868178-02AE-42FC-958D-6B8F13B60175}" type="slidenum">
              <a:rPr lang="en-GB" smtClean="0"/>
              <a:pPr/>
              <a:t>39</a:t>
            </a:fld>
            <a:endParaRPr lang="en-GB" dirty="0"/>
          </a:p>
        </p:txBody>
      </p:sp>
    </p:spTree>
    <p:extLst>
      <p:ext uri="{BB962C8B-B14F-4D97-AF65-F5344CB8AC3E}">
        <p14:creationId xmlns:p14="http://schemas.microsoft.com/office/powerpoint/2010/main" val="4236078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501372" y="1182045"/>
            <a:ext cx="4626863" cy="3230254"/>
            <a:chOff x="2832497" y="1357313"/>
            <a:chExt cx="3479006" cy="2428875"/>
          </a:xfrm>
        </p:grpSpPr>
        <p:pic>
          <p:nvPicPr>
            <p:cNvPr id="4" name="Picture 3"/>
            <p:cNvPicPr>
              <a:picLocks noChangeAspect="1"/>
            </p:cNvPicPr>
            <p:nvPr/>
          </p:nvPicPr>
          <p:blipFill>
            <a:blip r:embed="rId2"/>
            <a:stretch>
              <a:fillRect/>
            </a:stretch>
          </p:blipFill>
          <p:spPr>
            <a:xfrm>
              <a:off x="2832497" y="1357313"/>
              <a:ext cx="3479006" cy="2428875"/>
            </a:xfrm>
            <a:prstGeom prst="rect">
              <a:avLst/>
            </a:prstGeom>
          </p:spPr>
        </p:pic>
        <p:sp>
          <p:nvSpPr>
            <p:cNvPr id="6" name="TextBox 5"/>
            <p:cNvSpPr txBox="1"/>
            <p:nvPr/>
          </p:nvSpPr>
          <p:spPr>
            <a:xfrm>
              <a:off x="5580112" y="2075393"/>
              <a:ext cx="504056" cy="329342"/>
            </a:xfrm>
            <a:prstGeom prst="rect">
              <a:avLst/>
            </a:prstGeom>
            <a:solidFill>
              <a:schemeClr val="bg1"/>
            </a:solidFill>
          </p:spPr>
          <p:txBody>
            <a:bodyPr wrap="square" rtlCol="0">
              <a:spAutoFit/>
            </a:bodyPr>
            <a:lstStyle/>
            <a:p>
              <a:pPr>
                <a:lnSpc>
                  <a:spcPct val="80000"/>
                </a:lnSpc>
              </a:pPr>
              <a:endParaRPr lang="en-GB" sz="1396" dirty="0">
                <a:latin typeface="Comic Sans MS" panose="030F0702030302020204" pitchFamily="66" charset="0"/>
              </a:endParaRPr>
            </a:p>
            <a:p>
              <a:pPr>
                <a:lnSpc>
                  <a:spcPct val="80000"/>
                </a:lnSpc>
              </a:pPr>
              <a:r>
                <a:rPr lang="en-GB" sz="1396" dirty="0">
                  <a:latin typeface="Comic Sans MS" panose="030F0702030302020204" pitchFamily="66" charset="0"/>
                </a:rPr>
                <a:t>Data</a:t>
              </a:r>
            </a:p>
          </p:txBody>
        </p:sp>
      </p:grpSp>
      <p:sp>
        <p:nvSpPr>
          <p:cNvPr id="7" name="TextBox 6"/>
          <p:cNvSpPr txBox="1"/>
          <p:nvPr/>
        </p:nvSpPr>
        <p:spPr>
          <a:xfrm>
            <a:off x="2367221" y="4520962"/>
            <a:ext cx="6726008" cy="1358898"/>
          </a:xfrm>
          <a:prstGeom prst="rect">
            <a:avLst/>
          </a:prstGeom>
          <a:noFill/>
        </p:spPr>
        <p:txBody>
          <a:bodyPr wrap="none" rtlCol="0">
            <a:spAutoFit/>
          </a:bodyPr>
          <a:lstStyle/>
          <a:p>
            <a:r>
              <a:rPr lang="en-GB" sz="2394" dirty="0"/>
              <a:t>“This is you, these are organisational and regulatory </a:t>
            </a:r>
            <a:br>
              <a:rPr lang="en-GB" sz="2394" dirty="0"/>
            </a:br>
            <a:r>
              <a:rPr lang="en-GB" sz="2394" dirty="0"/>
              <a:t>obstacles, and this is the operational data you want. </a:t>
            </a:r>
            <a:br>
              <a:rPr lang="en-GB" sz="2394" dirty="0"/>
            </a:br>
            <a:r>
              <a:rPr lang="en-GB" sz="2394" dirty="0"/>
              <a:t>Welcome to the Data Science Team!“</a:t>
            </a:r>
          </a:p>
          <a:p>
            <a:r>
              <a:rPr lang="en-GB" sz="1048" dirty="0"/>
              <a:t>(Original at http://www.kdnuggets.com/2015/03/cartoon-us-chief-data-scientist-challenge.html)</a:t>
            </a:r>
          </a:p>
        </p:txBody>
      </p:sp>
      <p:sp>
        <p:nvSpPr>
          <p:cNvPr id="3" name="Date Placeholder 2">
            <a:extLst>
              <a:ext uri="{FF2B5EF4-FFF2-40B4-BE49-F238E27FC236}">
                <a16:creationId xmlns:a16="http://schemas.microsoft.com/office/drawing/2014/main" id="{F58319D4-A2A3-472B-9AB8-83B0EBF3FA2F}"/>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F5512604-2FD8-4BA8-AB37-CB6473BE32A6}"/>
              </a:ext>
            </a:extLst>
          </p:cNvPr>
          <p:cNvSpPr>
            <a:spLocks noGrp="1"/>
          </p:cNvSpPr>
          <p:nvPr>
            <p:ph type="ftr" sz="quarter" idx="13"/>
          </p:nvPr>
        </p:nvSpPr>
        <p:spPr/>
        <p:txBody>
          <a:bodyPr/>
          <a:lstStyle/>
          <a:p>
            <a:r>
              <a:rPr lang="en-GB"/>
              <a:t>Best Practice Analytics (Detlef Nauck, BT)</a:t>
            </a:r>
            <a:endParaRPr lang="en-GB" dirty="0"/>
          </a:p>
        </p:txBody>
      </p:sp>
      <p:sp>
        <p:nvSpPr>
          <p:cNvPr id="8" name="Slide Number Placeholder 7">
            <a:extLst>
              <a:ext uri="{FF2B5EF4-FFF2-40B4-BE49-F238E27FC236}">
                <a16:creationId xmlns:a16="http://schemas.microsoft.com/office/drawing/2014/main" id="{9E1EC16B-946B-4E34-BDEC-78D47B20CF90}"/>
              </a:ext>
            </a:extLst>
          </p:cNvPr>
          <p:cNvSpPr>
            <a:spLocks noGrp="1"/>
          </p:cNvSpPr>
          <p:nvPr>
            <p:ph type="sldNum" sz="quarter" idx="12"/>
          </p:nvPr>
        </p:nvSpPr>
        <p:spPr/>
        <p:txBody>
          <a:bodyPr/>
          <a:lstStyle/>
          <a:p>
            <a:fld id="{0B868178-02AE-42FC-958D-6B8F13B60175}" type="slidenum">
              <a:rPr lang="en-GB" smtClean="0"/>
              <a:pPr/>
              <a:t>4</a:t>
            </a:fld>
            <a:endParaRPr lang="en-GB" dirty="0"/>
          </a:p>
        </p:txBody>
      </p:sp>
    </p:spTree>
    <p:extLst>
      <p:ext uri="{BB962C8B-B14F-4D97-AF65-F5344CB8AC3E}">
        <p14:creationId xmlns:p14="http://schemas.microsoft.com/office/powerpoint/2010/main" val="15609654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JupyTER</a:t>
            </a:r>
            <a:r>
              <a:rPr lang="en-GB" dirty="0"/>
              <a:t> Notebook </a:t>
            </a:r>
            <a:r>
              <a:rPr lang="en-GB" dirty="0" err="1"/>
              <a:t>ExamplE</a:t>
            </a:r>
            <a:endParaRPr lang="en-GB" dirty="0"/>
          </a:p>
        </p:txBody>
      </p:sp>
      <p:sp>
        <p:nvSpPr>
          <p:cNvPr id="3" name="Text Placeholder 2"/>
          <p:cNvSpPr>
            <a:spLocks noGrp="1"/>
          </p:cNvSpPr>
          <p:nvPr>
            <p:ph type="body" idx="1"/>
          </p:nvPr>
        </p:nvSpPr>
        <p:spPr>
          <a:xfrm>
            <a:off x="999966" y="1409179"/>
            <a:ext cx="10336812" cy="1496367"/>
          </a:xfrm>
        </p:spPr>
        <p:txBody>
          <a:bodyPr/>
          <a:lstStyle/>
          <a:p>
            <a:r>
              <a:rPr lang="en-GB" sz="2128" dirty="0"/>
              <a:t>The following hidden slides show basic R plot commands and are provided for reference.</a:t>
            </a:r>
          </a:p>
          <a:p>
            <a:br>
              <a:rPr lang="en-GB" sz="2128" dirty="0"/>
            </a:br>
            <a:r>
              <a:rPr lang="en-GB" sz="2128" dirty="0"/>
              <a:t>Instead we work through this </a:t>
            </a:r>
            <a:r>
              <a:rPr lang="en-GB" sz="2128" dirty="0" err="1"/>
              <a:t>Jupyter</a:t>
            </a:r>
            <a:r>
              <a:rPr lang="en-GB" sz="2128" dirty="0"/>
              <a:t> Notebook on Azure:</a:t>
            </a:r>
            <a:br>
              <a:rPr lang="en-GB" dirty="0"/>
            </a:br>
            <a:r>
              <a:rPr lang="en-GB" sz="1596" dirty="0">
                <a:hlinkClick r:id="rId2"/>
              </a:rPr>
              <a:t>https://bestpractice2018-detlefnauck.notebooks.azure.com/nb/notebooks/Exploratory%20Data%20Analysis.ipynb</a:t>
            </a:r>
            <a:r>
              <a:rPr lang="en-GB" sz="1596" dirty="0"/>
              <a:t> </a:t>
            </a:r>
            <a:endParaRPr lang="en-GB" dirty="0"/>
          </a:p>
        </p:txBody>
      </p:sp>
    </p:spTree>
    <p:extLst>
      <p:ext uri="{BB962C8B-B14F-4D97-AF65-F5344CB8AC3E}">
        <p14:creationId xmlns:p14="http://schemas.microsoft.com/office/powerpoint/2010/main" val="2118590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One Variable: Histograms</a:t>
            </a:r>
          </a:p>
        </p:txBody>
      </p:sp>
      <p:pic>
        <p:nvPicPr>
          <p:cNvPr id="5" name="Picture 4"/>
          <p:cNvPicPr>
            <a:picLocks noChangeAspect="1"/>
          </p:cNvPicPr>
          <p:nvPr/>
        </p:nvPicPr>
        <p:blipFill>
          <a:blip r:embed="rId2"/>
          <a:stretch>
            <a:fillRect/>
          </a:stretch>
        </p:blipFill>
        <p:spPr>
          <a:xfrm>
            <a:off x="373840" y="2229509"/>
            <a:ext cx="5290782" cy="3393738"/>
          </a:xfrm>
          <a:prstGeom prst="rect">
            <a:avLst/>
          </a:prstGeom>
        </p:spPr>
      </p:pic>
      <p:sp>
        <p:nvSpPr>
          <p:cNvPr id="7" name="TextBox 6"/>
          <p:cNvSpPr txBox="1"/>
          <p:nvPr/>
        </p:nvSpPr>
        <p:spPr>
          <a:xfrm flipV="1">
            <a:off x="1060103" y="3715659"/>
            <a:ext cx="91885" cy="460767"/>
          </a:xfrm>
          <a:prstGeom prst="rect">
            <a:avLst/>
          </a:prstGeom>
          <a:noFill/>
        </p:spPr>
        <p:txBody>
          <a:bodyPr wrap="square" rtlCol="0">
            <a:spAutoFit/>
          </a:bodyPr>
          <a:lstStyle/>
          <a:p>
            <a:endParaRPr lang="en-GB" sz="2394" dirty="0"/>
          </a:p>
        </p:txBody>
      </p:sp>
      <p:sp>
        <p:nvSpPr>
          <p:cNvPr id="9" name="Rectangle 3"/>
          <p:cNvSpPr>
            <a:spLocks noChangeArrowheads="1"/>
          </p:cNvSpPr>
          <p:nvPr/>
        </p:nvSpPr>
        <p:spPr bwMode="auto">
          <a:xfrm>
            <a:off x="182308" y="1696474"/>
            <a:ext cx="4548219" cy="204671"/>
          </a:xfrm>
          <a:prstGeom prst="rect">
            <a:avLst/>
          </a:prstGeom>
          <a:solidFill>
            <a:srgbClr val="E1E2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1216061" eaLnBrk="0" fontAlgn="base" hangingPunct="0">
              <a:spcBef>
                <a:spcPct val="0"/>
              </a:spcBef>
              <a:spcAft>
                <a:spcPct val="0"/>
              </a:spcAft>
            </a:pPr>
            <a:r>
              <a:rPr lang="en-US" altLang="en-US" sz="1330">
                <a:solidFill>
                  <a:srgbClr val="0000FF"/>
                </a:solidFill>
                <a:latin typeface="Lucida Console" panose="020B0609040504020204" pitchFamily="49" charset="0"/>
              </a:rPr>
              <a:t>&gt; hist(airquality$Ozone, col="lightblue")</a:t>
            </a:r>
            <a:endParaRPr lang="en-US" altLang="en-US" sz="2394">
              <a:latin typeface="Arial" panose="020B0604020202020204" pitchFamily="34" charset="0"/>
            </a:endParaRPr>
          </a:p>
        </p:txBody>
      </p:sp>
      <p:sp>
        <p:nvSpPr>
          <p:cNvPr id="11" name="TextBox 10"/>
          <p:cNvSpPr txBox="1"/>
          <p:nvPr/>
        </p:nvSpPr>
        <p:spPr>
          <a:xfrm>
            <a:off x="5664623" y="1347816"/>
            <a:ext cx="6309859" cy="3694409"/>
          </a:xfrm>
          <a:prstGeom prst="rect">
            <a:avLst/>
          </a:prstGeom>
          <a:noFill/>
        </p:spPr>
        <p:txBody>
          <a:bodyPr wrap="square" rtlCol="0">
            <a:spAutoFit/>
          </a:bodyPr>
          <a:lstStyle/>
          <a:p>
            <a:pPr marL="456023" indent="-456023">
              <a:buFont typeface="Arial" panose="020B0604020202020204" pitchFamily="34" charset="0"/>
              <a:buChar char="•"/>
            </a:pPr>
            <a:r>
              <a:rPr lang="en-GB" sz="2128" dirty="0"/>
              <a:t>The value is proportional to the area of the bar, not the height</a:t>
            </a:r>
          </a:p>
          <a:p>
            <a:pPr marL="456023" indent="-456023">
              <a:buFont typeface="Arial" panose="020B0604020202020204" pitchFamily="34" charset="0"/>
              <a:buChar char="•"/>
            </a:pPr>
            <a:r>
              <a:rPr lang="en-GB" sz="2128" dirty="0"/>
              <a:t>Beware: the appearance of the results is sensitive to the chosen bin width. Experiment with a few values.</a:t>
            </a:r>
          </a:p>
          <a:p>
            <a:pPr marL="456023" indent="-456023">
              <a:buFont typeface="Arial" panose="020B0604020202020204" pitchFamily="34" charset="0"/>
              <a:buChar char="•"/>
            </a:pPr>
            <a:r>
              <a:rPr lang="en-GB" sz="2128" dirty="0"/>
              <a:t>In R the base function </a:t>
            </a:r>
            <a:r>
              <a:rPr lang="en-GB" sz="2128" dirty="0" err="1"/>
              <a:t>hist</a:t>
            </a:r>
            <a:r>
              <a:rPr lang="en-GB" sz="2128" dirty="0"/>
              <a:t>() does histograms. Nicer ones are also available in other packages: </a:t>
            </a:r>
          </a:p>
          <a:p>
            <a:pPr marL="1064053" lvl="1" indent="-456023">
              <a:buFont typeface="Arial" panose="020B0604020202020204" pitchFamily="34" charset="0"/>
              <a:buChar char="•"/>
            </a:pPr>
            <a:r>
              <a:rPr lang="en-GB" sz="2128" dirty="0"/>
              <a:t>lattice: histogram(), </a:t>
            </a:r>
          </a:p>
          <a:p>
            <a:pPr marL="1064053" lvl="1" indent="-456023">
              <a:buFont typeface="Arial" panose="020B0604020202020204" pitchFamily="34" charset="0"/>
              <a:buChar char="•"/>
            </a:pPr>
            <a:r>
              <a:rPr lang="en-GB" sz="2128" dirty="0"/>
              <a:t>ggplot2: </a:t>
            </a:r>
            <a:r>
              <a:rPr lang="en-GB" sz="2128" dirty="0" err="1"/>
              <a:t>qplot</a:t>
            </a:r>
            <a:r>
              <a:rPr lang="en-GB" sz="2128" dirty="0"/>
              <a:t>() with </a:t>
            </a:r>
            <a:r>
              <a:rPr lang="en-GB" sz="2128" dirty="0" err="1"/>
              <a:t>geom</a:t>
            </a:r>
            <a:r>
              <a:rPr lang="en-GB" sz="2128" dirty="0"/>
              <a:t>=“histogram”</a:t>
            </a:r>
          </a:p>
          <a:p>
            <a:pPr marL="1064053" lvl="1" indent="-456023">
              <a:buFont typeface="Arial" panose="020B0604020202020204" pitchFamily="34" charset="0"/>
              <a:buChar char="•"/>
            </a:pPr>
            <a:r>
              <a:rPr lang="en-GB" sz="2128" dirty="0"/>
              <a:t>MASS: </a:t>
            </a:r>
            <a:r>
              <a:rPr lang="en-GB" sz="2128" dirty="0" err="1"/>
              <a:t>truehist</a:t>
            </a:r>
            <a:r>
              <a:rPr lang="en-GB" sz="2128" dirty="0"/>
              <a:t>()</a:t>
            </a:r>
          </a:p>
          <a:p>
            <a:pPr marL="456023" indent="-456023">
              <a:buFont typeface="Arial" panose="020B0604020202020204" pitchFamily="34" charset="0"/>
              <a:buChar char="•"/>
            </a:pPr>
            <a:endParaRPr lang="en-GB" sz="2128" dirty="0"/>
          </a:p>
        </p:txBody>
      </p:sp>
      <p:sp>
        <p:nvSpPr>
          <p:cNvPr id="2" name="Date Placeholder 1">
            <a:extLst>
              <a:ext uri="{FF2B5EF4-FFF2-40B4-BE49-F238E27FC236}">
                <a16:creationId xmlns:a16="http://schemas.microsoft.com/office/drawing/2014/main" id="{0EEF3B94-65BB-4D22-8BE4-1CC8DA05B726}"/>
              </a:ext>
            </a:extLst>
          </p:cNvPr>
          <p:cNvSpPr>
            <a:spLocks noGrp="1"/>
          </p:cNvSpPr>
          <p:nvPr>
            <p:ph type="dt" sz="half" idx="14"/>
          </p:nvPr>
        </p:nvSpPr>
        <p:spPr/>
        <p:txBody>
          <a:bodyPr/>
          <a:lstStyle/>
          <a:p>
            <a:r>
              <a:rPr lang="en-US"/>
              <a:t>4th August 2022</a:t>
            </a:r>
            <a:endParaRPr lang="en-GB" dirty="0"/>
          </a:p>
        </p:txBody>
      </p:sp>
      <p:sp>
        <p:nvSpPr>
          <p:cNvPr id="3" name="Footer Placeholder 2">
            <a:extLst>
              <a:ext uri="{FF2B5EF4-FFF2-40B4-BE49-F238E27FC236}">
                <a16:creationId xmlns:a16="http://schemas.microsoft.com/office/drawing/2014/main" id="{D6978342-F61A-4A5F-A537-45AA507F270D}"/>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3F55D047-C526-4238-986E-7397AE8D9A6A}"/>
              </a:ext>
            </a:extLst>
          </p:cNvPr>
          <p:cNvSpPr>
            <a:spLocks noGrp="1"/>
          </p:cNvSpPr>
          <p:nvPr>
            <p:ph type="sldNum" sz="quarter" idx="12"/>
          </p:nvPr>
        </p:nvSpPr>
        <p:spPr/>
        <p:txBody>
          <a:bodyPr/>
          <a:lstStyle/>
          <a:p>
            <a:fld id="{0B868178-02AE-42FC-958D-6B8F13B60175}" type="slidenum">
              <a:rPr lang="en-GB" smtClean="0"/>
              <a:pPr/>
              <a:t>41</a:t>
            </a:fld>
            <a:endParaRPr lang="en-GB" dirty="0"/>
          </a:p>
        </p:txBody>
      </p:sp>
    </p:spTree>
    <p:extLst>
      <p:ext uri="{BB962C8B-B14F-4D97-AF65-F5344CB8AC3E}">
        <p14:creationId xmlns:p14="http://schemas.microsoft.com/office/powerpoint/2010/main" val="2881743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Bin Width Determines the Level of Detail</a:t>
            </a:r>
          </a:p>
        </p:txBody>
      </p:sp>
      <p:pic>
        <p:nvPicPr>
          <p:cNvPr id="3" name="Picture 2"/>
          <p:cNvPicPr>
            <a:picLocks noChangeAspect="1"/>
          </p:cNvPicPr>
          <p:nvPr/>
        </p:nvPicPr>
        <p:blipFill>
          <a:blip r:embed="rId2"/>
          <a:stretch>
            <a:fillRect/>
          </a:stretch>
        </p:blipFill>
        <p:spPr>
          <a:xfrm>
            <a:off x="948406" y="2366842"/>
            <a:ext cx="4992185" cy="3202205"/>
          </a:xfrm>
          <a:prstGeom prst="rect">
            <a:avLst/>
          </a:prstGeom>
        </p:spPr>
      </p:pic>
      <p:pic>
        <p:nvPicPr>
          <p:cNvPr id="4" name="Picture 3"/>
          <p:cNvPicPr>
            <a:picLocks noChangeAspect="1"/>
          </p:cNvPicPr>
          <p:nvPr/>
        </p:nvPicPr>
        <p:blipFill>
          <a:blip r:embed="rId3"/>
          <a:stretch>
            <a:fillRect/>
          </a:stretch>
        </p:blipFill>
        <p:spPr>
          <a:xfrm>
            <a:off x="6502878" y="2366842"/>
            <a:ext cx="4992185" cy="3202205"/>
          </a:xfrm>
          <a:prstGeom prst="rect">
            <a:avLst/>
          </a:prstGeom>
        </p:spPr>
      </p:pic>
      <p:sp>
        <p:nvSpPr>
          <p:cNvPr id="5" name="Rectangle 1"/>
          <p:cNvSpPr>
            <a:spLocks noChangeArrowheads="1"/>
          </p:cNvSpPr>
          <p:nvPr/>
        </p:nvSpPr>
        <p:spPr bwMode="auto">
          <a:xfrm>
            <a:off x="469606" y="2079539"/>
            <a:ext cx="5362907" cy="204671"/>
          </a:xfrm>
          <a:prstGeom prst="rect">
            <a:avLst/>
          </a:prstGeom>
          <a:solidFill>
            <a:srgbClr val="E1E2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1216061" eaLnBrk="0" fontAlgn="base" hangingPunct="0">
              <a:spcBef>
                <a:spcPct val="0"/>
              </a:spcBef>
              <a:spcAft>
                <a:spcPct val="0"/>
              </a:spcAft>
            </a:pPr>
            <a:r>
              <a:rPr lang="en-US" altLang="en-US" sz="1330" dirty="0">
                <a:solidFill>
                  <a:srgbClr val="0000FF"/>
                </a:solidFill>
                <a:latin typeface="Lucida Console" panose="020B0609040504020204" pitchFamily="49" charset="0"/>
              </a:rPr>
              <a:t>&gt; </a:t>
            </a:r>
            <a:r>
              <a:rPr lang="en-US" altLang="en-US" sz="1330" dirty="0" err="1">
                <a:solidFill>
                  <a:srgbClr val="0000FF"/>
                </a:solidFill>
                <a:latin typeface="Lucida Console" panose="020B0609040504020204" pitchFamily="49" charset="0"/>
              </a:rPr>
              <a:t>hist</a:t>
            </a:r>
            <a:r>
              <a:rPr lang="en-US" altLang="en-US" sz="1330" dirty="0">
                <a:solidFill>
                  <a:srgbClr val="0000FF"/>
                </a:solidFill>
                <a:latin typeface="Lucida Console" panose="020B0609040504020204" pitchFamily="49" charset="0"/>
              </a:rPr>
              <a:t>(</a:t>
            </a:r>
            <a:r>
              <a:rPr lang="en-US" altLang="en-US" sz="1330" dirty="0" err="1">
                <a:solidFill>
                  <a:srgbClr val="0000FF"/>
                </a:solidFill>
                <a:latin typeface="Lucida Console" panose="020B0609040504020204" pitchFamily="49" charset="0"/>
              </a:rPr>
              <a:t>airquality$Ozone</a:t>
            </a:r>
            <a:r>
              <a:rPr lang="en-US" altLang="en-US" sz="1330" dirty="0">
                <a:solidFill>
                  <a:srgbClr val="0000FF"/>
                </a:solidFill>
                <a:latin typeface="Lucida Console" panose="020B0609040504020204" pitchFamily="49" charset="0"/>
              </a:rPr>
              <a:t>, col="</a:t>
            </a:r>
            <a:r>
              <a:rPr lang="en-US" altLang="en-US" sz="1330" dirty="0" err="1">
                <a:solidFill>
                  <a:srgbClr val="0000FF"/>
                </a:solidFill>
                <a:latin typeface="Lucida Console" panose="020B0609040504020204" pitchFamily="49" charset="0"/>
              </a:rPr>
              <a:t>lightblue</a:t>
            </a:r>
            <a:r>
              <a:rPr lang="en-US" altLang="en-US" sz="1330" dirty="0">
                <a:solidFill>
                  <a:srgbClr val="0000FF"/>
                </a:solidFill>
                <a:latin typeface="Lucida Console" panose="020B0609040504020204" pitchFamily="49" charset="0"/>
              </a:rPr>
              <a:t>", breaks=20)</a:t>
            </a:r>
            <a:endParaRPr lang="en-US" altLang="en-US" sz="2394" dirty="0">
              <a:latin typeface="Arial" panose="020B0604020202020204" pitchFamily="34" charset="0"/>
            </a:endParaRPr>
          </a:p>
        </p:txBody>
      </p:sp>
      <p:sp>
        <p:nvSpPr>
          <p:cNvPr id="6" name="Rectangle 1"/>
          <p:cNvSpPr>
            <a:spLocks noChangeArrowheads="1"/>
          </p:cNvSpPr>
          <p:nvPr/>
        </p:nvSpPr>
        <p:spPr bwMode="auto">
          <a:xfrm>
            <a:off x="6132155" y="2079539"/>
            <a:ext cx="5362907" cy="204671"/>
          </a:xfrm>
          <a:prstGeom prst="rect">
            <a:avLst/>
          </a:prstGeom>
          <a:solidFill>
            <a:srgbClr val="E1E2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1216061" eaLnBrk="0" fontAlgn="base" hangingPunct="0">
              <a:spcBef>
                <a:spcPct val="0"/>
              </a:spcBef>
              <a:spcAft>
                <a:spcPct val="0"/>
              </a:spcAft>
            </a:pPr>
            <a:r>
              <a:rPr lang="en-US" altLang="en-US" sz="1330" dirty="0">
                <a:solidFill>
                  <a:srgbClr val="0000FF"/>
                </a:solidFill>
                <a:latin typeface="Lucida Console" panose="020B0609040504020204" pitchFamily="49" charset="0"/>
              </a:rPr>
              <a:t>&gt; </a:t>
            </a:r>
            <a:r>
              <a:rPr lang="en-US" altLang="en-US" sz="1330" dirty="0" err="1">
                <a:solidFill>
                  <a:srgbClr val="0000FF"/>
                </a:solidFill>
                <a:latin typeface="Lucida Console" panose="020B0609040504020204" pitchFamily="49" charset="0"/>
              </a:rPr>
              <a:t>hist</a:t>
            </a:r>
            <a:r>
              <a:rPr lang="en-US" altLang="en-US" sz="1330" dirty="0">
                <a:solidFill>
                  <a:srgbClr val="0000FF"/>
                </a:solidFill>
                <a:latin typeface="Lucida Console" panose="020B0609040504020204" pitchFamily="49" charset="0"/>
              </a:rPr>
              <a:t>(</a:t>
            </a:r>
            <a:r>
              <a:rPr lang="en-US" altLang="en-US" sz="1330" dirty="0" err="1">
                <a:solidFill>
                  <a:srgbClr val="0000FF"/>
                </a:solidFill>
                <a:latin typeface="Lucida Console" panose="020B0609040504020204" pitchFamily="49" charset="0"/>
              </a:rPr>
              <a:t>airquality$Ozone</a:t>
            </a:r>
            <a:r>
              <a:rPr lang="en-US" altLang="en-US" sz="1330" dirty="0">
                <a:solidFill>
                  <a:srgbClr val="0000FF"/>
                </a:solidFill>
                <a:latin typeface="Lucida Console" panose="020B0609040504020204" pitchFamily="49" charset="0"/>
              </a:rPr>
              <a:t>, col="</a:t>
            </a:r>
            <a:r>
              <a:rPr lang="en-US" altLang="en-US" sz="1330" dirty="0" err="1">
                <a:solidFill>
                  <a:srgbClr val="0000FF"/>
                </a:solidFill>
                <a:latin typeface="Lucida Console" panose="020B0609040504020204" pitchFamily="49" charset="0"/>
              </a:rPr>
              <a:t>lightblue</a:t>
            </a:r>
            <a:r>
              <a:rPr lang="en-US" altLang="en-US" sz="1330" dirty="0">
                <a:solidFill>
                  <a:srgbClr val="0000FF"/>
                </a:solidFill>
                <a:latin typeface="Lucida Console" panose="020B0609040504020204" pitchFamily="49" charset="0"/>
              </a:rPr>
              <a:t>", breaks=50)</a:t>
            </a:r>
            <a:endParaRPr lang="en-US" altLang="en-US" sz="2394" dirty="0">
              <a:latin typeface="Arial" panose="020B0604020202020204" pitchFamily="34" charset="0"/>
            </a:endParaRPr>
          </a:p>
        </p:txBody>
      </p:sp>
      <p:sp>
        <p:nvSpPr>
          <p:cNvPr id="7" name="Date Placeholder 6">
            <a:extLst>
              <a:ext uri="{FF2B5EF4-FFF2-40B4-BE49-F238E27FC236}">
                <a16:creationId xmlns:a16="http://schemas.microsoft.com/office/drawing/2014/main" id="{D41D429D-6353-4938-B16A-6E7B8E411A6F}"/>
              </a:ext>
            </a:extLst>
          </p:cNvPr>
          <p:cNvSpPr>
            <a:spLocks noGrp="1"/>
          </p:cNvSpPr>
          <p:nvPr>
            <p:ph type="dt" sz="half" idx="14"/>
          </p:nvPr>
        </p:nvSpPr>
        <p:spPr/>
        <p:txBody>
          <a:bodyPr/>
          <a:lstStyle/>
          <a:p>
            <a:r>
              <a:rPr lang="en-US"/>
              <a:t>4th August 2022</a:t>
            </a:r>
            <a:endParaRPr lang="en-GB" dirty="0"/>
          </a:p>
        </p:txBody>
      </p:sp>
      <p:sp>
        <p:nvSpPr>
          <p:cNvPr id="8" name="Footer Placeholder 7">
            <a:extLst>
              <a:ext uri="{FF2B5EF4-FFF2-40B4-BE49-F238E27FC236}">
                <a16:creationId xmlns:a16="http://schemas.microsoft.com/office/drawing/2014/main" id="{B75A401A-7413-430B-8096-609FBFD5AC2C}"/>
              </a:ext>
            </a:extLst>
          </p:cNvPr>
          <p:cNvSpPr>
            <a:spLocks noGrp="1"/>
          </p:cNvSpPr>
          <p:nvPr>
            <p:ph type="ftr" sz="quarter" idx="13"/>
          </p:nvPr>
        </p:nvSpPr>
        <p:spPr/>
        <p:txBody>
          <a:bodyPr/>
          <a:lstStyle/>
          <a:p>
            <a:r>
              <a:rPr lang="en-GB"/>
              <a:t>Best Practice Analytics (Detlef Nauck, BT)</a:t>
            </a:r>
            <a:endParaRPr lang="en-GB" dirty="0"/>
          </a:p>
        </p:txBody>
      </p:sp>
      <p:sp>
        <p:nvSpPr>
          <p:cNvPr id="9" name="Slide Number Placeholder 8">
            <a:extLst>
              <a:ext uri="{FF2B5EF4-FFF2-40B4-BE49-F238E27FC236}">
                <a16:creationId xmlns:a16="http://schemas.microsoft.com/office/drawing/2014/main" id="{BFA10FBD-3F58-496B-8A9D-091BBCE17230}"/>
              </a:ext>
            </a:extLst>
          </p:cNvPr>
          <p:cNvSpPr>
            <a:spLocks noGrp="1"/>
          </p:cNvSpPr>
          <p:nvPr>
            <p:ph type="sldNum" sz="quarter" idx="12"/>
          </p:nvPr>
        </p:nvSpPr>
        <p:spPr/>
        <p:txBody>
          <a:bodyPr/>
          <a:lstStyle/>
          <a:p>
            <a:fld id="{0B868178-02AE-42FC-958D-6B8F13B60175}" type="slidenum">
              <a:rPr lang="en-GB" smtClean="0"/>
              <a:pPr/>
              <a:t>42</a:t>
            </a:fld>
            <a:endParaRPr lang="en-GB" dirty="0"/>
          </a:p>
        </p:txBody>
      </p:sp>
    </p:spTree>
    <p:extLst>
      <p:ext uri="{BB962C8B-B14F-4D97-AF65-F5344CB8AC3E}">
        <p14:creationId xmlns:p14="http://schemas.microsoft.com/office/powerpoint/2010/main" val="1634226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Histograms in Excel</a:t>
            </a:r>
          </a:p>
        </p:txBody>
      </p:sp>
      <p:pic>
        <p:nvPicPr>
          <p:cNvPr id="3" name="Picture 2"/>
          <p:cNvPicPr>
            <a:picLocks noChangeAspect="1"/>
          </p:cNvPicPr>
          <p:nvPr/>
        </p:nvPicPr>
        <p:blipFill>
          <a:blip r:embed="rId2"/>
          <a:stretch>
            <a:fillRect/>
          </a:stretch>
        </p:blipFill>
        <p:spPr>
          <a:xfrm>
            <a:off x="852672" y="1715984"/>
            <a:ext cx="3998689" cy="2877331"/>
          </a:xfrm>
          <a:prstGeom prst="rect">
            <a:avLst/>
          </a:prstGeom>
        </p:spPr>
      </p:pic>
      <p:pic>
        <p:nvPicPr>
          <p:cNvPr id="4" name="Picture 3"/>
          <p:cNvPicPr>
            <a:picLocks noChangeAspect="1"/>
          </p:cNvPicPr>
          <p:nvPr/>
        </p:nvPicPr>
        <p:blipFill>
          <a:blip r:embed="rId3"/>
          <a:stretch>
            <a:fillRect/>
          </a:stretch>
        </p:blipFill>
        <p:spPr>
          <a:xfrm>
            <a:off x="5328082" y="1696477"/>
            <a:ext cx="6398353" cy="2896837"/>
          </a:xfrm>
          <a:prstGeom prst="rect">
            <a:avLst/>
          </a:prstGeom>
        </p:spPr>
      </p:pic>
      <p:sp>
        <p:nvSpPr>
          <p:cNvPr id="5" name="TextBox 4"/>
          <p:cNvSpPr txBox="1"/>
          <p:nvPr/>
        </p:nvSpPr>
        <p:spPr>
          <a:xfrm>
            <a:off x="1139970" y="5144061"/>
            <a:ext cx="184731" cy="460767"/>
          </a:xfrm>
          <a:prstGeom prst="rect">
            <a:avLst/>
          </a:prstGeom>
          <a:noFill/>
        </p:spPr>
        <p:txBody>
          <a:bodyPr wrap="none" rtlCol="0">
            <a:spAutoFit/>
          </a:bodyPr>
          <a:lstStyle/>
          <a:p>
            <a:endParaRPr lang="en-GB" sz="2394" dirty="0"/>
          </a:p>
        </p:txBody>
      </p:sp>
      <p:sp>
        <p:nvSpPr>
          <p:cNvPr id="6" name="Rectangle 5"/>
          <p:cNvSpPr/>
          <p:nvPr/>
        </p:nvSpPr>
        <p:spPr>
          <a:xfrm>
            <a:off x="852671" y="4805016"/>
            <a:ext cx="10873763" cy="1074718"/>
          </a:xfrm>
          <a:prstGeom prst="rect">
            <a:avLst/>
          </a:prstGeom>
        </p:spPr>
        <p:txBody>
          <a:bodyPr wrap="square">
            <a:spAutoFit/>
          </a:bodyPr>
          <a:lstStyle/>
          <a:p>
            <a:r>
              <a:rPr lang="en-GB" sz="2128" dirty="0"/>
              <a:t>Excel draws poor histograms. They are displayed like bar charts, which they are not. Amongst other things, it puts the x-axis labels at the class boundaries instead of between them, as if it were a bar chart. The bars don’t meet up in Excel.</a:t>
            </a:r>
          </a:p>
        </p:txBody>
      </p:sp>
      <p:sp>
        <p:nvSpPr>
          <p:cNvPr id="7" name="Date Placeholder 6">
            <a:extLst>
              <a:ext uri="{FF2B5EF4-FFF2-40B4-BE49-F238E27FC236}">
                <a16:creationId xmlns:a16="http://schemas.microsoft.com/office/drawing/2014/main" id="{C91639CF-FABC-4823-AC04-291240E71315}"/>
              </a:ext>
            </a:extLst>
          </p:cNvPr>
          <p:cNvSpPr>
            <a:spLocks noGrp="1"/>
          </p:cNvSpPr>
          <p:nvPr>
            <p:ph type="dt" sz="half" idx="14"/>
          </p:nvPr>
        </p:nvSpPr>
        <p:spPr/>
        <p:txBody>
          <a:bodyPr/>
          <a:lstStyle/>
          <a:p>
            <a:r>
              <a:rPr lang="en-US"/>
              <a:t>4th August 2022</a:t>
            </a:r>
            <a:endParaRPr lang="en-GB" dirty="0"/>
          </a:p>
        </p:txBody>
      </p:sp>
      <p:sp>
        <p:nvSpPr>
          <p:cNvPr id="8" name="Footer Placeholder 7">
            <a:extLst>
              <a:ext uri="{FF2B5EF4-FFF2-40B4-BE49-F238E27FC236}">
                <a16:creationId xmlns:a16="http://schemas.microsoft.com/office/drawing/2014/main" id="{575A983B-16AF-49E4-9078-1B1621F3AB20}"/>
              </a:ext>
            </a:extLst>
          </p:cNvPr>
          <p:cNvSpPr>
            <a:spLocks noGrp="1"/>
          </p:cNvSpPr>
          <p:nvPr>
            <p:ph type="ftr" sz="quarter" idx="13"/>
          </p:nvPr>
        </p:nvSpPr>
        <p:spPr/>
        <p:txBody>
          <a:bodyPr/>
          <a:lstStyle/>
          <a:p>
            <a:r>
              <a:rPr lang="en-GB"/>
              <a:t>Best Practice Analytics (Detlef Nauck, BT)</a:t>
            </a:r>
            <a:endParaRPr lang="en-GB" dirty="0"/>
          </a:p>
        </p:txBody>
      </p:sp>
      <p:sp>
        <p:nvSpPr>
          <p:cNvPr id="9" name="Slide Number Placeholder 8">
            <a:extLst>
              <a:ext uri="{FF2B5EF4-FFF2-40B4-BE49-F238E27FC236}">
                <a16:creationId xmlns:a16="http://schemas.microsoft.com/office/drawing/2014/main" id="{2EED8539-3434-4718-8E5E-8A4D3AA3299F}"/>
              </a:ext>
            </a:extLst>
          </p:cNvPr>
          <p:cNvSpPr>
            <a:spLocks noGrp="1"/>
          </p:cNvSpPr>
          <p:nvPr>
            <p:ph type="sldNum" sz="quarter" idx="12"/>
          </p:nvPr>
        </p:nvSpPr>
        <p:spPr/>
        <p:txBody>
          <a:bodyPr/>
          <a:lstStyle/>
          <a:p>
            <a:fld id="{0B868178-02AE-42FC-958D-6B8F13B60175}" type="slidenum">
              <a:rPr lang="en-GB" smtClean="0"/>
              <a:pPr/>
              <a:t>43</a:t>
            </a:fld>
            <a:endParaRPr lang="en-GB" dirty="0"/>
          </a:p>
        </p:txBody>
      </p:sp>
    </p:spTree>
    <p:extLst>
      <p:ext uri="{BB962C8B-B14F-4D97-AF65-F5344CB8AC3E}">
        <p14:creationId xmlns:p14="http://schemas.microsoft.com/office/powerpoint/2010/main" val="5117396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Alternative for a Histogram: Density Plot</a:t>
            </a:r>
          </a:p>
        </p:txBody>
      </p:sp>
      <p:pic>
        <p:nvPicPr>
          <p:cNvPr id="3" name="Picture 2"/>
          <p:cNvPicPr>
            <a:picLocks noChangeAspect="1"/>
          </p:cNvPicPr>
          <p:nvPr/>
        </p:nvPicPr>
        <p:blipFill>
          <a:blip r:embed="rId2"/>
          <a:stretch>
            <a:fillRect/>
          </a:stretch>
        </p:blipFill>
        <p:spPr>
          <a:xfrm flipV="1">
            <a:off x="3005227" y="7897905"/>
            <a:ext cx="8989573" cy="60803"/>
          </a:xfrm>
          <a:prstGeom prst="rect">
            <a:avLst/>
          </a:prstGeom>
        </p:spPr>
      </p:pic>
      <p:sp>
        <p:nvSpPr>
          <p:cNvPr id="4" name="Rectangle 1"/>
          <p:cNvSpPr>
            <a:spLocks noChangeArrowheads="1"/>
          </p:cNvSpPr>
          <p:nvPr/>
        </p:nvSpPr>
        <p:spPr bwMode="auto">
          <a:xfrm>
            <a:off x="951406" y="1507542"/>
            <a:ext cx="10336812" cy="409343"/>
          </a:xfrm>
          <a:prstGeom prst="rect">
            <a:avLst/>
          </a:prstGeom>
          <a:solidFill>
            <a:srgbClr val="E1E2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28011" indent="-228011" defTabSz="1216061" eaLnBrk="0" fontAlgn="base" hangingPunct="0">
              <a:spcBef>
                <a:spcPct val="0"/>
              </a:spcBef>
              <a:spcAft>
                <a:spcPct val="0"/>
              </a:spcAft>
              <a:buFont typeface="Wingdings" panose="05000000000000000000" pitchFamily="2" charset="2"/>
              <a:buChar char="Ø"/>
            </a:pPr>
            <a:r>
              <a:rPr lang="en-US" altLang="en-US" sz="1330" dirty="0">
                <a:solidFill>
                  <a:srgbClr val="0000FF"/>
                </a:solidFill>
                <a:latin typeface="Lucida Console" panose="020B0609040504020204" pitchFamily="49" charset="0"/>
              </a:rPr>
              <a:t>library(lattice) </a:t>
            </a:r>
          </a:p>
          <a:p>
            <a:pPr marL="228011" indent="-228011" defTabSz="1216061" eaLnBrk="0" fontAlgn="base" hangingPunct="0">
              <a:spcBef>
                <a:spcPct val="0"/>
              </a:spcBef>
              <a:spcAft>
                <a:spcPct val="0"/>
              </a:spcAft>
              <a:buFont typeface="Wingdings" panose="05000000000000000000" pitchFamily="2" charset="2"/>
              <a:buChar char="Ø"/>
            </a:pPr>
            <a:r>
              <a:rPr lang="en-US" altLang="en-US" sz="1330" dirty="0" err="1">
                <a:solidFill>
                  <a:srgbClr val="0000FF"/>
                </a:solidFill>
                <a:latin typeface="Lucida Console" panose="020B0609040504020204" pitchFamily="49" charset="0"/>
              </a:rPr>
              <a:t>densityplot</a:t>
            </a:r>
            <a:r>
              <a:rPr lang="en-US" altLang="en-US" sz="1330" dirty="0">
                <a:solidFill>
                  <a:srgbClr val="0000FF"/>
                </a:solidFill>
                <a:latin typeface="Lucida Console" panose="020B0609040504020204" pitchFamily="49" charset="0"/>
              </a:rPr>
              <a:t>(</a:t>
            </a:r>
            <a:r>
              <a:rPr lang="en-US" altLang="en-US" sz="1330" dirty="0" err="1">
                <a:solidFill>
                  <a:srgbClr val="0000FF"/>
                </a:solidFill>
                <a:latin typeface="Lucida Console" panose="020B0609040504020204" pitchFamily="49" charset="0"/>
              </a:rPr>
              <a:t>airquality$Ozone</a:t>
            </a:r>
            <a:r>
              <a:rPr lang="en-US" altLang="en-US" sz="1330" dirty="0">
                <a:solidFill>
                  <a:srgbClr val="0000FF"/>
                </a:solidFill>
                <a:latin typeface="Lucida Console" panose="020B0609040504020204" pitchFamily="49" charset="0"/>
              </a:rPr>
              <a:t>)</a:t>
            </a:r>
            <a:endParaRPr lang="en-US" altLang="en-US" sz="2394" dirty="0">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951406" y="1987622"/>
            <a:ext cx="9573651" cy="4546645"/>
          </a:xfrm>
          <a:prstGeom prst="rect">
            <a:avLst/>
          </a:prstGeom>
        </p:spPr>
      </p:pic>
      <p:sp>
        <p:nvSpPr>
          <p:cNvPr id="6" name="Date Placeholder 5">
            <a:extLst>
              <a:ext uri="{FF2B5EF4-FFF2-40B4-BE49-F238E27FC236}">
                <a16:creationId xmlns:a16="http://schemas.microsoft.com/office/drawing/2014/main" id="{8D4AF08E-B7CB-4CA5-AFFF-FFBB7A1FD209}"/>
              </a:ext>
            </a:extLst>
          </p:cNvPr>
          <p:cNvSpPr>
            <a:spLocks noGrp="1"/>
          </p:cNvSpPr>
          <p:nvPr>
            <p:ph type="dt" sz="half" idx="14"/>
          </p:nvPr>
        </p:nvSpPr>
        <p:spPr/>
        <p:txBody>
          <a:bodyPr/>
          <a:lstStyle/>
          <a:p>
            <a:r>
              <a:rPr lang="en-US"/>
              <a:t>4th August 2022</a:t>
            </a:r>
            <a:endParaRPr lang="en-GB" dirty="0"/>
          </a:p>
        </p:txBody>
      </p:sp>
      <p:sp>
        <p:nvSpPr>
          <p:cNvPr id="7" name="Footer Placeholder 6">
            <a:extLst>
              <a:ext uri="{FF2B5EF4-FFF2-40B4-BE49-F238E27FC236}">
                <a16:creationId xmlns:a16="http://schemas.microsoft.com/office/drawing/2014/main" id="{B86ED757-6721-4E2E-9361-9770E2FD63ED}"/>
              </a:ext>
            </a:extLst>
          </p:cNvPr>
          <p:cNvSpPr>
            <a:spLocks noGrp="1"/>
          </p:cNvSpPr>
          <p:nvPr>
            <p:ph type="ftr" sz="quarter" idx="13"/>
          </p:nvPr>
        </p:nvSpPr>
        <p:spPr/>
        <p:txBody>
          <a:bodyPr/>
          <a:lstStyle/>
          <a:p>
            <a:r>
              <a:rPr lang="en-GB"/>
              <a:t>Best Practice Analytics (Detlef Nauck, BT)</a:t>
            </a:r>
            <a:endParaRPr lang="en-GB" dirty="0"/>
          </a:p>
        </p:txBody>
      </p:sp>
      <p:sp>
        <p:nvSpPr>
          <p:cNvPr id="8" name="Slide Number Placeholder 7">
            <a:extLst>
              <a:ext uri="{FF2B5EF4-FFF2-40B4-BE49-F238E27FC236}">
                <a16:creationId xmlns:a16="http://schemas.microsoft.com/office/drawing/2014/main" id="{0503FB0B-6AB7-41B3-A898-56954F20D122}"/>
              </a:ext>
            </a:extLst>
          </p:cNvPr>
          <p:cNvSpPr>
            <a:spLocks noGrp="1"/>
          </p:cNvSpPr>
          <p:nvPr>
            <p:ph type="sldNum" sz="quarter" idx="12"/>
          </p:nvPr>
        </p:nvSpPr>
        <p:spPr/>
        <p:txBody>
          <a:bodyPr/>
          <a:lstStyle/>
          <a:p>
            <a:fld id="{0B868178-02AE-42FC-958D-6B8F13B60175}" type="slidenum">
              <a:rPr lang="en-GB" smtClean="0"/>
              <a:pPr/>
              <a:t>44</a:t>
            </a:fld>
            <a:endParaRPr lang="en-GB" dirty="0"/>
          </a:p>
        </p:txBody>
      </p:sp>
    </p:spTree>
    <p:extLst>
      <p:ext uri="{BB962C8B-B14F-4D97-AF65-F5344CB8AC3E}">
        <p14:creationId xmlns:p14="http://schemas.microsoft.com/office/powerpoint/2010/main" val="560039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024046" y="436656"/>
            <a:ext cx="6129036" cy="4898938"/>
          </a:xfrm>
          <a:prstGeom prst="rect">
            <a:avLst/>
          </a:prstGeom>
        </p:spPr>
      </p:pic>
      <p:sp>
        <p:nvSpPr>
          <p:cNvPr id="2" name="Title 1"/>
          <p:cNvSpPr>
            <a:spLocks noGrp="1"/>
          </p:cNvSpPr>
          <p:nvPr>
            <p:ph type="title"/>
          </p:nvPr>
        </p:nvSpPr>
        <p:spPr/>
        <p:txBody>
          <a:bodyPr/>
          <a:lstStyle/>
          <a:p>
            <a:r>
              <a:rPr lang="en-GB" dirty="0"/>
              <a:t>One Variable: Boxplots</a:t>
            </a:r>
          </a:p>
        </p:txBody>
      </p:sp>
      <p:sp>
        <p:nvSpPr>
          <p:cNvPr id="3" name="Rectangle 2"/>
          <p:cNvSpPr/>
          <p:nvPr/>
        </p:nvSpPr>
        <p:spPr>
          <a:xfrm>
            <a:off x="373840" y="1308002"/>
            <a:ext cx="5937504" cy="3039294"/>
          </a:xfrm>
          <a:prstGeom prst="rect">
            <a:avLst/>
          </a:prstGeom>
        </p:spPr>
        <p:txBody>
          <a:bodyPr wrap="square">
            <a:spAutoFit/>
          </a:bodyPr>
          <a:lstStyle/>
          <a:p>
            <a:pPr marL="228011" indent="-228011">
              <a:buFont typeface="Arial" panose="020B0604020202020204" pitchFamily="34" charset="0"/>
              <a:buChar char="•"/>
            </a:pPr>
            <a:r>
              <a:rPr lang="en-GB" sz="1596" dirty="0"/>
              <a:t>The bottom of the box is the 25</a:t>
            </a:r>
            <a:r>
              <a:rPr lang="en-GB" sz="1596" baseline="30000" dirty="0"/>
              <a:t>th</a:t>
            </a:r>
            <a:r>
              <a:rPr lang="en-GB" sz="1596" dirty="0"/>
              <a:t> percentile</a:t>
            </a:r>
          </a:p>
          <a:p>
            <a:pPr marL="228011" indent="-228011">
              <a:buFont typeface="Arial" panose="020B0604020202020204" pitchFamily="34" charset="0"/>
              <a:buChar char="•"/>
            </a:pPr>
            <a:r>
              <a:rPr lang="en-GB" sz="1596" dirty="0"/>
              <a:t>The top of the box is the 75</a:t>
            </a:r>
            <a:r>
              <a:rPr lang="en-GB" sz="1596" baseline="30000" dirty="0"/>
              <a:t>th</a:t>
            </a:r>
            <a:r>
              <a:rPr lang="en-GB" sz="1596" dirty="0"/>
              <a:t> percentile</a:t>
            </a:r>
          </a:p>
          <a:p>
            <a:pPr marL="228011" indent="-228011">
              <a:buFont typeface="Arial" panose="020B0604020202020204" pitchFamily="34" charset="0"/>
              <a:buChar char="•"/>
            </a:pPr>
            <a:r>
              <a:rPr lang="en-GB" sz="1596" dirty="0"/>
              <a:t>The line across the middle is the median, or 50</a:t>
            </a:r>
            <a:r>
              <a:rPr lang="en-GB" sz="1596" baseline="30000" dirty="0"/>
              <a:t>th</a:t>
            </a:r>
            <a:r>
              <a:rPr lang="en-GB" sz="1596" dirty="0"/>
              <a:t> percentile</a:t>
            </a:r>
          </a:p>
          <a:p>
            <a:pPr marL="228011" indent="-228011">
              <a:buFont typeface="Arial" panose="020B0604020202020204" pitchFamily="34" charset="0"/>
              <a:buChar char="•"/>
            </a:pPr>
            <a:r>
              <a:rPr lang="en-GB" sz="1596" dirty="0"/>
              <a:t>The 75</a:t>
            </a:r>
            <a:r>
              <a:rPr lang="en-GB" sz="1596" baseline="30000" dirty="0"/>
              <a:t>th</a:t>
            </a:r>
            <a:r>
              <a:rPr lang="en-GB" sz="1596" dirty="0"/>
              <a:t> percentile minus the 25</a:t>
            </a:r>
            <a:r>
              <a:rPr lang="en-GB" sz="1596" baseline="30000" dirty="0"/>
              <a:t>th</a:t>
            </a:r>
            <a:r>
              <a:rPr lang="en-GB" sz="1596" dirty="0"/>
              <a:t> percentile is call the Interquartile Range (IQR). </a:t>
            </a:r>
          </a:p>
          <a:p>
            <a:pPr marL="228011" indent="-228011">
              <a:buFont typeface="Arial" panose="020B0604020202020204" pitchFamily="34" charset="0"/>
              <a:buChar char="•"/>
            </a:pPr>
            <a:r>
              <a:rPr lang="en-GB" sz="1596" dirty="0"/>
              <a:t>Half the IQR is called the semi-interquartile range (SIQR)</a:t>
            </a:r>
          </a:p>
          <a:p>
            <a:pPr marL="228011" indent="-228011">
              <a:buFont typeface="Arial" panose="020B0604020202020204" pitchFamily="34" charset="0"/>
              <a:buChar char="•"/>
            </a:pPr>
            <a:r>
              <a:rPr lang="en-GB" sz="1596" dirty="0"/>
              <a:t>By analogy with the Normal distribution, we expect most of the data to be in the range median ± 3 SIQRs and that is where we place the whiskers (unless the data does not extend that far)</a:t>
            </a:r>
          </a:p>
          <a:p>
            <a:pPr marL="228011" indent="-228011">
              <a:buFont typeface="Arial" panose="020B0604020202020204" pitchFamily="34" charset="0"/>
              <a:buChar char="•"/>
            </a:pPr>
            <a:r>
              <a:rPr lang="en-GB" sz="1596" dirty="0"/>
              <a:t>Points outside the whiskers are designated as outliers and shown individually as points or lines of both</a:t>
            </a:r>
          </a:p>
          <a:p>
            <a:pPr marL="228011" indent="-228011">
              <a:buFont typeface="Arial" panose="020B0604020202020204" pitchFamily="34" charset="0"/>
              <a:buChar char="•"/>
            </a:pPr>
            <a:r>
              <a:rPr lang="en-GB" sz="1596" dirty="0"/>
              <a:t>Boxplots don’t exist in Excel</a:t>
            </a:r>
          </a:p>
        </p:txBody>
      </p:sp>
      <p:sp>
        <p:nvSpPr>
          <p:cNvPr id="4" name="Rectangle 3"/>
          <p:cNvSpPr/>
          <p:nvPr/>
        </p:nvSpPr>
        <p:spPr>
          <a:xfrm>
            <a:off x="373840" y="4952529"/>
            <a:ext cx="11108879" cy="1074653"/>
          </a:xfrm>
          <a:prstGeom prst="rect">
            <a:avLst/>
          </a:prstGeom>
        </p:spPr>
        <p:txBody>
          <a:bodyPr wrap="square">
            <a:spAutoFit/>
          </a:bodyPr>
          <a:lstStyle/>
          <a:p>
            <a:endParaRPr lang="en-GB" sz="1596" dirty="0"/>
          </a:p>
          <a:p>
            <a:r>
              <a:rPr lang="en-GB" sz="1596" dirty="0"/>
              <a:t>Boxplots and density plots show different aspects of a distribution so it’s worth using both.</a:t>
            </a:r>
          </a:p>
          <a:p>
            <a:r>
              <a:rPr lang="en-GB" sz="1596" dirty="0"/>
              <a:t>Outliers are hard to spot on density plots and histograms. Often the biggest clue is that the chosen x-scale apparently goes well beyond the data</a:t>
            </a:r>
          </a:p>
        </p:txBody>
      </p:sp>
      <p:sp>
        <p:nvSpPr>
          <p:cNvPr id="6" name="Rectangle 1"/>
          <p:cNvSpPr>
            <a:spLocks noChangeArrowheads="1"/>
          </p:cNvSpPr>
          <p:nvPr/>
        </p:nvSpPr>
        <p:spPr bwMode="auto">
          <a:xfrm>
            <a:off x="6551670" y="4747863"/>
            <a:ext cx="4779181" cy="204671"/>
          </a:xfrm>
          <a:prstGeom prst="rect">
            <a:avLst/>
          </a:prstGeom>
          <a:solidFill>
            <a:srgbClr val="E1E2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1216061" eaLnBrk="0" fontAlgn="base" hangingPunct="0">
              <a:spcBef>
                <a:spcPct val="0"/>
              </a:spcBef>
              <a:spcAft>
                <a:spcPct val="0"/>
              </a:spcAft>
            </a:pPr>
            <a:r>
              <a:rPr lang="en-US" altLang="en-US" sz="1330" dirty="0">
                <a:solidFill>
                  <a:srgbClr val="0000FF"/>
                </a:solidFill>
                <a:latin typeface="Lucida Console" panose="020B0609040504020204" pitchFamily="49" charset="0"/>
              </a:rPr>
              <a:t>&gt; boxplot(</a:t>
            </a:r>
            <a:r>
              <a:rPr lang="en-US" altLang="en-US" sz="1330" dirty="0" err="1">
                <a:solidFill>
                  <a:srgbClr val="0000FF"/>
                </a:solidFill>
                <a:latin typeface="Lucida Console" panose="020B0609040504020204" pitchFamily="49" charset="0"/>
              </a:rPr>
              <a:t>airquality$Ozone</a:t>
            </a:r>
            <a:r>
              <a:rPr lang="en-US" altLang="en-US" sz="1330" dirty="0">
                <a:solidFill>
                  <a:srgbClr val="0000FF"/>
                </a:solidFill>
                <a:latin typeface="Lucida Console" panose="020B0609040504020204" pitchFamily="49" charset="0"/>
              </a:rPr>
              <a:t>, col="</a:t>
            </a:r>
            <a:r>
              <a:rPr lang="en-US" altLang="en-US" sz="1330" dirty="0" err="1">
                <a:solidFill>
                  <a:srgbClr val="0000FF"/>
                </a:solidFill>
                <a:latin typeface="Lucida Console" panose="020B0609040504020204" pitchFamily="49" charset="0"/>
              </a:rPr>
              <a:t>lightgreen</a:t>
            </a:r>
            <a:r>
              <a:rPr lang="en-US" altLang="en-US" sz="1330" dirty="0">
                <a:solidFill>
                  <a:srgbClr val="0000FF"/>
                </a:solidFill>
                <a:latin typeface="Lucida Console" panose="020B0609040504020204" pitchFamily="49" charset="0"/>
              </a:rPr>
              <a:t>")</a:t>
            </a:r>
            <a:endParaRPr lang="en-US" altLang="en-US" sz="2394" dirty="0">
              <a:latin typeface="Arial" panose="020B0604020202020204" pitchFamily="34" charset="0"/>
            </a:endParaRPr>
          </a:p>
        </p:txBody>
      </p:sp>
      <p:sp>
        <p:nvSpPr>
          <p:cNvPr id="7" name="Date Placeholder 6">
            <a:extLst>
              <a:ext uri="{FF2B5EF4-FFF2-40B4-BE49-F238E27FC236}">
                <a16:creationId xmlns:a16="http://schemas.microsoft.com/office/drawing/2014/main" id="{9AC96DE6-29FE-4A52-9D46-C130C4BB477F}"/>
              </a:ext>
            </a:extLst>
          </p:cNvPr>
          <p:cNvSpPr>
            <a:spLocks noGrp="1"/>
          </p:cNvSpPr>
          <p:nvPr>
            <p:ph type="dt" sz="half" idx="14"/>
          </p:nvPr>
        </p:nvSpPr>
        <p:spPr/>
        <p:txBody>
          <a:bodyPr/>
          <a:lstStyle/>
          <a:p>
            <a:r>
              <a:rPr lang="en-US"/>
              <a:t>4th August 2022</a:t>
            </a:r>
            <a:endParaRPr lang="en-GB" dirty="0"/>
          </a:p>
        </p:txBody>
      </p:sp>
      <p:sp>
        <p:nvSpPr>
          <p:cNvPr id="8" name="Footer Placeholder 7">
            <a:extLst>
              <a:ext uri="{FF2B5EF4-FFF2-40B4-BE49-F238E27FC236}">
                <a16:creationId xmlns:a16="http://schemas.microsoft.com/office/drawing/2014/main" id="{21B05C9E-B6BA-4255-B719-4A2EBEE1B310}"/>
              </a:ext>
            </a:extLst>
          </p:cNvPr>
          <p:cNvSpPr>
            <a:spLocks noGrp="1"/>
          </p:cNvSpPr>
          <p:nvPr>
            <p:ph type="ftr" sz="quarter" idx="13"/>
          </p:nvPr>
        </p:nvSpPr>
        <p:spPr/>
        <p:txBody>
          <a:bodyPr/>
          <a:lstStyle/>
          <a:p>
            <a:r>
              <a:rPr lang="en-GB"/>
              <a:t>Best Practice Analytics (Detlef Nauck, BT)</a:t>
            </a:r>
            <a:endParaRPr lang="en-GB" dirty="0"/>
          </a:p>
        </p:txBody>
      </p:sp>
      <p:sp>
        <p:nvSpPr>
          <p:cNvPr id="9" name="Slide Number Placeholder 8">
            <a:extLst>
              <a:ext uri="{FF2B5EF4-FFF2-40B4-BE49-F238E27FC236}">
                <a16:creationId xmlns:a16="http://schemas.microsoft.com/office/drawing/2014/main" id="{72B7ECFE-14F2-49C3-BBA7-B2A386DAA174}"/>
              </a:ext>
            </a:extLst>
          </p:cNvPr>
          <p:cNvSpPr>
            <a:spLocks noGrp="1"/>
          </p:cNvSpPr>
          <p:nvPr>
            <p:ph type="sldNum" sz="quarter" idx="12"/>
          </p:nvPr>
        </p:nvSpPr>
        <p:spPr/>
        <p:txBody>
          <a:bodyPr/>
          <a:lstStyle/>
          <a:p>
            <a:fld id="{0B868178-02AE-42FC-958D-6B8F13B60175}" type="slidenum">
              <a:rPr lang="en-GB" smtClean="0"/>
              <a:pPr/>
              <a:t>45</a:t>
            </a:fld>
            <a:endParaRPr lang="en-GB" dirty="0"/>
          </a:p>
        </p:txBody>
      </p:sp>
    </p:spTree>
    <p:extLst>
      <p:ext uri="{BB962C8B-B14F-4D97-AF65-F5344CB8AC3E}">
        <p14:creationId xmlns:p14="http://schemas.microsoft.com/office/powerpoint/2010/main" val="3234005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98033" y="643049"/>
            <a:ext cx="7548194" cy="6033270"/>
          </a:xfrm>
          <a:prstGeom prst="rect">
            <a:avLst/>
          </a:prstGeom>
        </p:spPr>
      </p:pic>
      <p:sp>
        <p:nvSpPr>
          <p:cNvPr id="2" name="Title 1"/>
          <p:cNvSpPr>
            <a:spLocks noGrp="1"/>
          </p:cNvSpPr>
          <p:nvPr>
            <p:ph type="title"/>
          </p:nvPr>
        </p:nvSpPr>
        <p:spPr/>
        <p:txBody>
          <a:bodyPr/>
          <a:lstStyle/>
          <a:p>
            <a:r>
              <a:rPr lang="en-GB" dirty="0"/>
              <a:t>One Variable: Side-by-Side Boxplots</a:t>
            </a:r>
          </a:p>
        </p:txBody>
      </p:sp>
      <p:sp>
        <p:nvSpPr>
          <p:cNvPr id="4" name="Rectangle 1"/>
          <p:cNvSpPr>
            <a:spLocks noChangeArrowheads="1"/>
          </p:cNvSpPr>
          <p:nvPr/>
        </p:nvSpPr>
        <p:spPr bwMode="auto">
          <a:xfrm>
            <a:off x="3159727" y="6296797"/>
            <a:ext cx="6224803" cy="204671"/>
          </a:xfrm>
          <a:prstGeom prst="rect">
            <a:avLst/>
          </a:prstGeom>
          <a:solidFill>
            <a:srgbClr val="E1E2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1216061" eaLnBrk="0" fontAlgn="base" hangingPunct="0">
              <a:spcBef>
                <a:spcPct val="0"/>
              </a:spcBef>
              <a:spcAft>
                <a:spcPct val="0"/>
              </a:spcAft>
            </a:pPr>
            <a:r>
              <a:rPr lang="en-US" altLang="en-US" sz="1330" dirty="0">
                <a:solidFill>
                  <a:srgbClr val="0000FF"/>
                </a:solidFill>
                <a:latin typeface="Lucida Console" panose="020B0609040504020204" pitchFamily="49" charset="0"/>
              </a:rPr>
              <a:t>&gt; boxplot(Ozone ~ Month, data=</a:t>
            </a:r>
            <a:r>
              <a:rPr lang="en-US" altLang="en-US" sz="1330" dirty="0" err="1">
                <a:solidFill>
                  <a:srgbClr val="0000FF"/>
                </a:solidFill>
                <a:latin typeface="Lucida Console" panose="020B0609040504020204" pitchFamily="49" charset="0"/>
              </a:rPr>
              <a:t>airquality</a:t>
            </a:r>
            <a:r>
              <a:rPr lang="en-US" altLang="en-US" sz="1330" dirty="0">
                <a:solidFill>
                  <a:srgbClr val="0000FF"/>
                </a:solidFill>
                <a:latin typeface="Lucida Console" panose="020B0609040504020204" pitchFamily="49" charset="0"/>
              </a:rPr>
              <a:t>, col="</a:t>
            </a:r>
            <a:r>
              <a:rPr lang="en-US" altLang="en-US" sz="1330" dirty="0" err="1">
                <a:solidFill>
                  <a:srgbClr val="0000FF"/>
                </a:solidFill>
                <a:latin typeface="Lucida Console" panose="020B0609040504020204" pitchFamily="49" charset="0"/>
              </a:rPr>
              <a:t>lightgreen</a:t>
            </a:r>
            <a:r>
              <a:rPr lang="en-US" altLang="en-US" sz="1330" dirty="0">
                <a:solidFill>
                  <a:srgbClr val="0000FF"/>
                </a:solidFill>
                <a:latin typeface="Lucida Console" panose="020B0609040504020204" pitchFamily="49" charset="0"/>
              </a:rPr>
              <a:t>")</a:t>
            </a:r>
            <a:endParaRPr lang="en-US" altLang="en-US" sz="2394" dirty="0">
              <a:latin typeface="Arial" panose="020B0604020202020204" pitchFamily="34" charset="0"/>
            </a:endParaRPr>
          </a:p>
        </p:txBody>
      </p:sp>
      <p:sp>
        <p:nvSpPr>
          <p:cNvPr id="5" name="Date Placeholder 4">
            <a:extLst>
              <a:ext uri="{FF2B5EF4-FFF2-40B4-BE49-F238E27FC236}">
                <a16:creationId xmlns:a16="http://schemas.microsoft.com/office/drawing/2014/main" id="{8768F694-AAF1-42E0-823C-1279F7E5554C}"/>
              </a:ext>
            </a:extLst>
          </p:cNvPr>
          <p:cNvSpPr>
            <a:spLocks noGrp="1"/>
          </p:cNvSpPr>
          <p:nvPr>
            <p:ph type="dt" sz="half" idx="14"/>
          </p:nvPr>
        </p:nvSpPr>
        <p:spPr/>
        <p:txBody>
          <a:bodyPr/>
          <a:lstStyle/>
          <a:p>
            <a:r>
              <a:rPr lang="en-US"/>
              <a:t>4th August 2022</a:t>
            </a:r>
            <a:endParaRPr lang="en-GB" dirty="0"/>
          </a:p>
        </p:txBody>
      </p:sp>
      <p:sp>
        <p:nvSpPr>
          <p:cNvPr id="6" name="Footer Placeholder 5">
            <a:extLst>
              <a:ext uri="{FF2B5EF4-FFF2-40B4-BE49-F238E27FC236}">
                <a16:creationId xmlns:a16="http://schemas.microsoft.com/office/drawing/2014/main" id="{3AC00A10-D5F8-4BAC-9297-85886F117A57}"/>
              </a:ext>
            </a:extLst>
          </p:cNvPr>
          <p:cNvSpPr>
            <a:spLocks noGrp="1"/>
          </p:cNvSpPr>
          <p:nvPr>
            <p:ph type="ftr" sz="quarter" idx="13"/>
          </p:nvPr>
        </p:nvSpPr>
        <p:spPr/>
        <p:txBody>
          <a:bodyPr/>
          <a:lstStyle/>
          <a:p>
            <a:r>
              <a:rPr lang="en-GB"/>
              <a:t>Best Practice Analytics (Detlef Nauck, BT)</a:t>
            </a:r>
            <a:endParaRPr lang="en-GB" dirty="0"/>
          </a:p>
        </p:txBody>
      </p:sp>
      <p:sp>
        <p:nvSpPr>
          <p:cNvPr id="7" name="Slide Number Placeholder 6">
            <a:extLst>
              <a:ext uri="{FF2B5EF4-FFF2-40B4-BE49-F238E27FC236}">
                <a16:creationId xmlns:a16="http://schemas.microsoft.com/office/drawing/2014/main" id="{8728DA86-78DB-44C0-82B2-7C2AD848B8C5}"/>
              </a:ext>
            </a:extLst>
          </p:cNvPr>
          <p:cNvSpPr>
            <a:spLocks noGrp="1"/>
          </p:cNvSpPr>
          <p:nvPr>
            <p:ph type="sldNum" sz="quarter" idx="12"/>
          </p:nvPr>
        </p:nvSpPr>
        <p:spPr/>
        <p:txBody>
          <a:bodyPr/>
          <a:lstStyle/>
          <a:p>
            <a:fld id="{0B868178-02AE-42FC-958D-6B8F13B60175}" type="slidenum">
              <a:rPr lang="en-GB" smtClean="0"/>
              <a:pPr/>
              <a:t>46</a:t>
            </a:fld>
            <a:endParaRPr lang="en-GB" dirty="0"/>
          </a:p>
        </p:txBody>
      </p:sp>
    </p:spTree>
    <p:extLst>
      <p:ext uri="{BB962C8B-B14F-4D97-AF65-F5344CB8AC3E}">
        <p14:creationId xmlns:p14="http://schemas.microsoft.com/office/powerpoint/2010/main" val="1948817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76464" y="259985"/>
            <a:ext cx="7209154" cy="6033270"/>
          </a:xfrm>
          <a:prstGeom prst="rect">
            <a:avLst/>
          </a:prstGeom>
        </p:spPr>
      </p:pic>
      <p:sp>
        <p:nvSpPr>
          <p:cNvPr id="2" name="Title 1"/>
          <p:cNvSpPr>
            <a:spLocks noGrp="1"/>
          </p:cNvSpPr>
          <p:nvPr>
            <p:ph type="title"/>
          </p:nvPr>
        </p:nvSpPr>
        <p:spPr/>
        <p:txBody>
          <a:bodyPr/>
          <a:lstStyle/>
          <a:p>
            <a:r>
              <a:rPr lang="en-GB" dirty="0"/>
              <a:t>Two Variables: Scatterplot</a:t>
            </a:r>
          </a:p>
        </p:txBody>
      </p:sp>
      <p:sp>
        <p:nvSpPr>
          <p:cNvPr id="6" name="Rectangle 2"/>
          <p:cNvSpPr>
            <a:spLocks noChangeArrowheads="1"/>
          </p:cNvSpPr>
          <p:nvPr/>
        </p:nvSpPr>
        <p:spPr bwMode="auto">
          <a:xfrm>
            <a:off x="2097632" y="6171220"/>
            <a:ext cx="8618958" cy="409343"/>
          </a:xfrm>
          <a:prstGeom prst="rect">
            <a:avLst/>
          </a:prstGeom>
          <a:solidFill>
            <a:srgbClr val="E1E2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28011" indent="-228011" defTabSz="1216061" eaLnBrk="0" fontAlgn="base" hangingPunct="0">
              <a:spcBef>
                <a:spcPct val="0"/>
              </a:spcBef>
              <a:spcAft>
                <a:spcPct val="0"/>
              </a:spcAft>
              <a:buFont typeface="Wingdings" panose="05000000000000000000" pitchFamily="2" charset="2"/>
              <a:buChar char="Ø"/>
            </a:pPr>
            <a:r>
              <a:rPr lang="en-US" altLang="en-US" sz="1330" dirty="0" err="1">
                <a:solidFill>
                  <a:srgbClr val="0000FF"/>
                </a:solidFill>
                <a:latin typeface="Lucida Console" panose="020B0609040504020204" pitchFamily="49" charset="0"/>
              </a:rPr>
              <a:t>aq</a:t>
            </a:r>
            <a:r>
              <a:rPr lang="en-US" altLang="en-US" sz="1330" dirty="0">
                <a:solidFill>
                  <a:srgbClr val="0000FF"/>
                </a:solidFill>
                <a:latin typeface="Lucida Console" panose="020B0609040504020204" pitchFamily="49" charset="0"/>
              </a:rPr>
              <a:t> = transform(</a:t>
            </a:r>
            <a:r>
              <a:rPr lang="en-US" altLang="en-US" sz="1330" dirty="0" err="1">
                <a:solidFill>
                  <a:srgbClr val="0000FF"/>
                </a:solidFill>
                <a:latin typeface="Lucida Console" panose="020B0609040504020204" pitchFamily="49" charset="0"/>
              </a:rPr>
              <a:t>airquality</a:t>
            </a:r>
            <a:r>
              <a:rPr lang="en-US" altLang="en-US" sz="1330" dirty="0">
                <a:solidFill>
                  <a:srgbClr val="0000FF"/>
                </a:solidFill>
                <a:latin typeface="Lucida Console" panose="020B0609040504020204" pitchFamily="49" charset="0"/>
              </a:rPr>
              <a:t>, Month = factor(Month))</a:t>
            </a:r>
          </a:p>
          <a:p>
            <a:pPr marL="228011" indent="-228011" defTabSz="1216061" eaLnBrk="0" fontAlgn="base" hangingPunct="0">
              <a:spcBef>
                <a:spcPct val="0"/>
              </a:spcBef>
              <a:spcAft>
                <a:spcPct val="0"/>
              </a:spcAft>
              <a:buFont typeface="Wingdings" panose="05000000000000000000" pitchFamily="2" charset="2"/>
              <a:buChar char="Ø"/>
            </a:pPr>
            <a:r>
              <a:rPr lang="en-US" altLang="en-US" sz="1330" dirty="0">
                <a:solidFill>
                  <a:srgbClr val="0000FF"/>
                </a:solidFill>
                <a:latin typeface="Lucida Console" panose="020B0609040504020204" pitchFamily="49" charset="0"/>
              </a:rPr>
              <a:t>plot(</a:t>
            </a:r>
            <a:r>
              <a:rPr lang="en-US" altLang="en-US" sz="1330" dirty="0" err="1">
                <a:solidFill>
                  <a:srgbClr val="0000FF"/>
                </a:solidFill>
                <a:latin typeface="Lucida Console" panose="020B0609040504020204" pitchFamily="49" charset="0"/>
              </a:rPr>
              <a:t>aq$Ozone</a:t>
            </a:r>
            <a:r>
              <a:rPr lang="en-US" altLang="en-US" sz="1330" dirty="0">
                <a:solidFill>
                  <a:srgbClr val="0000FF"/>
                </a:solidFill>
                <a:latin typeface="Lucida Console" panose="020B0609040504020204" pitchFamily="49" charset="0"/>
              </a:rPr>
              <a:t>, </a:t>
            </a:r>
            <a:r>
              <a:rPr lang="en-US" altLang="en-US" sz="1330" dirty="0" err="1">
                <a:solidFill>
                  <a:srgbClr val="0000FF"/>
                </a:solidFill>
                <a:latin typeface="Lucida Console" panose="020B0609040504020204" pitchFamily="49" charset="0"/>
              </a:rPr>
              <a:t>aq$Solar.R</a:t>
            </a:r>
            <a:r>
              <a:rPr lang="en-US" altLang="en-US" sz="1330" dirty="0">
                <a:solidFill>
                  <a:srgbClr val="0000FF"/>
                </a:solidFill>
                <a:latin typeface="Lucida Console" panose="020B0609040504020204" pitchFamily="49" charset="0"/>
              </a:rPr>
              <a:t>, </a:t>
            </a:r>
            <a:r>
              <a:rPr lang="en-US" altLang="en-US" sz="1330" dirty="0" err="1">
                <a:solidFill>
                  <a:srgbClr val="0000FF"/>
                </a:solidFill>
                <a:latin typeface="Lucida Console" panose="020B0609040504020204" pitchFamily="49" charset="0"/>
              </a:rPr>
              <a:t>pch</a:t>
            </a:r>
            <a:r>
              <a:rPr lang="en-US" altLang="en-US" sz="1330" dirty="0">
                <a:solidFill>
                  <a:srgbClr val="0000FF"/>
                </a:solidFill>
                <a:latin typeface="Lucida Console" panose="020B0609040504020204" pitchFamily="49" charset="0"/>
              </a:rPr>
              <a:t>=16)</a:t>
            </a:r>
          </a:p>
        </p:txBody>
      </p:sp>
      <p:sp>
        <p:nvSpPr>
          <p:cNvPr id="3" name="Date Placeholder 2">
            <a:extLst>
              <a:ext uri="{FF2B5EF4-FFF2-40B4-BE49-F238E27FC236}">
                <a16:creationId xmlns:a16="http://schemas.microsoft.com/office/drawing/2014/main" id="{96361810-141F-410C-92AB-FD8218AD2816}"/>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525FF8A6-A112-486E-BABD-37AAF0490B1D}"/>
              </a:ext>
            </a:extLst>
          </p:cNvPr>
          <p:cNvSpPr>
            <a:spLocks noGrp="1"/>
          </p:cNvSpPr>
          <p:nvPr>
            <p:ph type="ftr" sz="quarter" idx="13"/>
          </p:nvPr>
        </p:nvSpPr>
        <p:spPr/>
        <p:txBody>
          <a:bodyPr/>
          <a:lstStyle/>
          <a:p>
            <a:r>
              <a:rPr lang="en-GB"/>
              <a:t>Best Practice Analytics (Detlef Nauck, BT)</a:t>
            </a:r>
            <a:endParaRPr lang="en-GB" dirty="0"/>
          </a:p>
        </p:txBody>
      </p:sp>
      <p:sp>
        <p:nvSpPr>
          <p:cNvPr id="7" name="Slide Number Placeholder 6">
            <a:extLst>
              <a:ext uri="{FF2B5EF4-FFF2-40B4-BE49-F238E27FC236}">
                <a16:creationId xmlns:a16="http://schemas.microsoft.com/office/drawing/2014/main" id="{4EB27A42-D123-4AEC-A52D-0F0EBCF4C7E7}"/>
              </a:ext>
            </a:extLst>
          </p:cNvPr>
          <p:cNvSpPr>
            <a:spLocks noGrp="1"/>
          </p:cNvSpPr>
          <p:nvPr>
            <p:ph type="sldNum" sz="quarter" idx="12"/>
          </p:nvPr>
        </p:nvSpPr>
        <p:spPr/>
        <p:txBody>
          <a:bodyPr/>
          <a:lstStyle/>
          <a:p>
            <a:fld id="{0B868178-02AE-42FC-958D-6B8F13B60175}" type="slidenum">
              <a:rPr lang="en-GB" smtClean="0"/>
              <a:pPr/>
              <a:t>47</a:t>
            </a:fld>
            <a:endParaRPr lang="en-GB" dirty="0"/>
          </a:p>
        </p:txBody>
      </p:sp>
    </p:spTree>
    <p:extLst>
      <p:ext uri="{BB962C8B-B14F-4D97-AF65-F5344CB8AC3E}">
        <p14:creationId xmlns:p14="http://schemas.microsoft.com/office/powerpoint/2010/main" val="27608584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Two Variables: Scatter Plots</a:t>
            </a:r>
          </a:p>
        </p:txBody>
      </p:sp>
      <p:sp>
        <p:nvSpPr>
          <p:cNvPr id="3" name="Content Placeholder 2"/>
          <p:cNvSpPr>
            <a:spLocks noGrp="1"/>
          </p:cNvSpPr>
          <p:nvPr>
            <p:ph idx="1"/>
          </p:nvPr>
        </p:nvSpPr>
        <p:spPr/>
        <p:txBody>
          <a:bodyPr/>
          <a:lstStyle/>
          <a:p>
            <a:r>
              <a:rPr lang="en-GB"/>
              <a:t>Use scatter plots</a:t>
            </a:r>
            <a:endParaRPr lang="en-GB" dirty="0"/>
          </a:p>
          <a:p>
            <a:pPr lvl="1"/>
            <a:r>
              <a:rPr lang="en-GB"/>
              <a:t>to get </a:t>
            </a:r>
            <a:r>
              <a:rPr lang="en-GB" dirty="0"/>
              <a:t>a visual impression </a:t>
            </a:r>
            <a:r>
              <a:rPr lang="en-GB"/>
              <a:t>of correlation</a:t>
            </a:r>
            <a:endParaRPr lang="en-GB" dirty="0"/>
          </a:p>
          <a:p>
            <a:pPr lvl="1"/>
            <a:r>
              <a:rPr lang="en-GB" dirty="0"/>
              <a:t>look for </a:t>
            </a:r>
            <a:r>
              <a:rPr lang="en-GB"/>
              <a:t>nonlinear relationships</a:t>
            </a:r>
            <a:endParaRPr lang="en-GB" dirty="0"/>
          </a:p>
          <a:p>
            <a:pPr lvl="1"/>
            <a:r>
              <a:rPr lang="en-GB" dirty="0"/>
              <a:t>look </a:t>
            </a:r>
            <a:r>
              <a:rPr lang="en-GB"/>
              <a:t>for outliers</a:t>
            </a:r>
            <a:endParaRPr lang="en-GB" dirty="0"/>
          </a:p>
        </p:txBody>
      </p:sp>
      <p:sp>
        <p:nvSpPr>
          <p:cNvPr id="4" name="Date Placeholder 3">
            <a:extLst>
              <a:ext uri="{FF2B5EF4-FFF2-40B4-BE49-F238E27FC236}">
                <a16:creationId xmlns:a16="http://schemas.microsoft.com/office/drawing/2014/main" id="{3633232D-5FCC-4C39-B298-81683E090274}"/>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786DA855-FC76-48D5-B037-2C5D87FE51F4}"/>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8E413682-8815-4C8A-B17E-6B47F6397298}"/>
              </a:ext>
            </a:extLst>
          </p:cNvPr>
          <p:cNvSpPr>
            <a:spLocks noGrp="1"/>
          </p:cNvSpPr>
          <p:nvPr>
            <p:ph type="sldNum" sz="quarter" idx="12"/>
          </p:nvPr>
        </p:nvSpPr>
        <p:spPr/>
        <p:txBody>
          <a:bodyPr/>
          <a:lstStyle/>
          <a:p>
            <a:fld id="{0B868178-02AE-42FC-958D-6B8F13B60175}" type="slidenum">
              <a:rPr lang="en-GB" smtClean="0"/>
              <a:pPr/>
              <a:t>48</a:t>
            </a:fld>
            <a:endParaRPr lang="en-GB" dirty="0"/>
          </a:p>
        </p:txBody>
      </p:sp>
    </p:spTree>
    <p:extLst>
      <p:ext uri="{BB962C8B-B14F-4D97-AF65-F5344CB8AC3E}">
        <p14:creationId xmlns:p14="http://schemas.microsoft.com/office/powerpoint/2010/main" val="1198502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959527" y="451518"/>
            <a:ext cx="7018502" cy="5609886"/>
          </a:xfrm>
          <a:prstGeom prst="rect">
            <a:avLst/>
          </a:prstGeom>
        </p:spPr>
      </p:pic>
      <p:sp>
        <p:nvSpPr>
          <p:cNvPr id="2" name="Title 1"/>
          <p:cNvSpPr>
            <a:spLocks noGrp="1"/>
          </p:cNvSpPr>
          <p:nvPr>
            <p:ph type="title"/>
          </p:nvPr>
        </p:nvSpPr>
        <p:spPr>
          <a:xfrm>
            <a:off x="852671" y="380030"/>
            <a:ext cx="10630048" cy="988078"/>
          </a:xfrm>
        </p:spPr>
        <p:txBody>
          <a:bodyPr/>
          <a:lstStyle/>
          <a:p>
            <a:r>
              <a:rPr lang="en-GB" dirty="0"/>
              <a:t>Two Variables: Scatterplot Coloured by Third Variable</a:t>
            </a:r>
          </a:p>
        </p:txBody>
      </p:sp>
      <p:sp>
        <p:nvSpPr>
          <p:cNvPr id="6" name="Rectangle 2"/>
          <p:cNvSpPr>
            <a:spLocks noChangeArrowheads="1"/>
          </p:cNvSpPr>
          <p:nvPr/>
        </p:nvSpPr>
        <p:spPr bwMode="auto">
          <a:xfrm>
            <a:off x="2097632" y="5966554"/>
            <a:ext cx="8618958" cy="614014"/>
          </a:xfrm>
          <a:prstGeom prst="rect">
            <a:avLst/>
          </a:prstGeom>
          <a:solidFill>
            <a:srgbClr val="E1E2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28011" indent="-228011" defTabSz="1216061" eaLnBrk="0" fontAlgn="base" hangingPunct="0">
              <a:spcBef>
                <a:spcPct val="0"/>
              </a:spcBef>
              <a:spcAft>
                <a:spcPct val="0"/>
              </a:spcAft>
              <a:buFont typeface="Wingdings" panose="05000000000000000000" pitchFamily="2" charset="2"/>
              <a:buChar char="Ø"/>
            </a:pPr>
            <a:r>
              <a:rPr lang="en-US" altLang="en-US" sz="1330" dirty="0" err="1">
                <a:solidFill>
                  <a:srgbClr val="0000FF"/>
                </a:solidFill>
                <a:latin typeface="Lucida Console" panose="020B0609040504020204" pitchFamily="49" charset="0"/>
              </a:rPr>
              <a:t>aq</a:t>
            </a:r>
            <a:r>
              <a:rPr lang="en-US" altLang="en-US" sz="1330" dirty="0">
                <a:solidFill>
                  <a:srgbClr val="0000FF"/>
                </a:solidFill>
                <a:latin typeface="Lucida Console" panose="020B0609040504020204" pitchFamily="49" charset="0"/>
              </a:rPr>
              <a:t> = transform(</a:t>
            </a:r>
            <a:r>
              <a:rPr lang="en-US" altLang="en-US" sz="1330" dirty="0" err="1">
                <a:solidFill>
                  <a:srgbClr val="0000FF"/>
                </a:solidFill>
                <a:latin typeface="Lucida Console" panose="020B0609040504020204" pitchFamily="49" charset="0"/>
              </a:rPr>
              <a:t>airquality</a:t>
            </a:r>
            <a:r>
              <a:rPr lang="en-US" altLang="en-US" sz="1330" dirty="0">
                <a:solidFill>
                  <a:srgbClr val="0000FF"/>
                </a:solidFill>
                <a:latin typeface="Lucida Console" panose="020B0609040504020204" pitchFamily="49" charset="0"/>
              </a:rPr>
              <a:t>, Month = factor(Month))</a:t>
            </a:r>
          </a:p>
          <a:p>
            <a:pPr marL="228011" indent="-228011" defTabSz="1216061" eaLnBrk="0" fontAlgn="base" hangingPunct="0">
              <a:spcBef>
                <a:spcPct val="0"/>
              </a:spcBef>
              <a:spcAft>
                <a:spcPct val="0"/>
              </a:spcAft>
              <a:buFont typeface="Wingdings" panose="05000000000000000000" pitchFamily="2" charset="2"/>
              <a:buChar char="Ø"/>
            </a:pPr>
            <a:r>
              <a:rPr lang="en-US" altLang="en-US" sz="1330" dirty="0">
                <a:solidFill>
                  <a:srgbClr val="0000FF"/>
                </a:solidFill>
                <a:latin typeface="Lucida Console" panose="020B0609040504020204" pitchFamily="49" charset="0"/>
              </a:rPr>
              <a:t>plot(</a:t>
            </a:r>
            <a:r>
              <a:rPr lang="en-US" altLang="en-US" sz="1330" dirty="0" err="1">
                <a:solidFill>
                  <a:srgbClr val="0000FF"/>
                </a:solidFill>
                <a:latin typeface="Lucida Console" panose="020B0609040504020204" pitchFamily="49" charset="0"/>
              </a:rPr>
              <a:t>aq$Ozone</a:t>
            </a:r>
            <a:r>
              <a:rPr lang="en-US" altLang="en-US" sz="1330" dirty="0">
                <a:solidFill>
                  <a:srgbClr val="0000FF"/>
                </a:solidFill>
                <a:latin typeface="Lucida Console" panose="020B0609040504020204" pitchFamily="49" charset="0"/>
              </a:rPr>
              <a:t>, </a:t>
            </a:r>
            <a:r>
              <a:rPr lang="en-US" altLang="en-US" sz="1330" dirty="0" err="1">
                <a:solidFill>
                  <a:srgbClr val="0000FF"/>
                </a:solidFill>
                <a:latin typeface="Lucida Console" panose="020B0609040504020204" pitchFamily="49" charset="0"/>
              </a:rPr>
              <a:t>aq$Solar.R</a:t>
            </a:r>
            <a:r>
              <a:rPr lang="en-US" altLang="en-US" sz="1330" dirty="0">
                <a:solidFill>
                  <a:srgbClr val="0000FF"/>
                </a:solidFill>
                <a:latin typeface="Lucida Console" panose="020B0609040504020204" pitchFamily="49" charset="0"/>
              </a:rPr>
              <a:t>, </a:t>
            </a:r>
            <a:r>
              <a:rPr lang="en-US" altLang="en-US" sz="1330" dirty="0" err="1">
                <a:solidFill>
                  <a:srgbClr val="0000FF"/>
                </a:solidFill>
                <a:latin typeface="Lucida Console" panose="020B0609040504020204" pitchFamily="49" charset="0"/>
              </a:rPr>
              <a:t>pch</a:t>
            </a:r>
            <a:r>
              <a:rPr lang="en-US" altLang="en-US" sz="1330" dirty="0">
                <a:solidFill>
                  <a:srgbClr val="0000FF"/>
                </a:solidFill>
                <a:latin typeface="Lucida Console" panose="020B0609040504020204" pitchFamily="49" charset="0"/>
              </a:rPr>
              <a:t>=16, col=</a:t>
            </a:r>
            <a:r>
              <a:rPr lang="en-US" altLang="en-US" sz="1330" dirty="0" err="1">
                <a:solidFill>
                  <a:srgbClr val="0000FF"/>
                </a:solidFill>
                <a:latin typeface="Lucida Console" panose="020B0609040504020204" pitchFamily="49" charset="0"/>
              </a:rPr>
              <a:t>aq$Month</a:t>
            </a:r>
            <a:r>
              <a:rPr lang="en-US" altLang="en-US" sz="1330" dirty="0">
                <a:solidFill>
                  <a:srgbClr val="0000FF"/>
                </a:solidFill>
                <a:latin typeface="Lucida Console" panose="020B0609040504020204" pitchFamily="49" charset="0"/>
              </a:rPr>
              <a:t>) </a:t>
            </a:r>
          </a:p>
          <a:p>
            <a:pPr marL="228011" indent="-228011" defTabSz="1216061" eaLnBrk="0" fontAlgn="base" hangingPunct="0">
              <a:spcBef>
                <a:spcPct val="0"/>
              </a:spcBef>
              <a:spcAft>
                <a:spcPct val="0"/>
              </a:spcAft>
              <a:buFont typeface="Wingdings" panose="05000000000000000000" pitchFamily="2" charset="2"/>
              <a:buChar char="Ø"/>
            </a:pPr>
            <a:r>
              <a:rPr lang="en-US" altLang="en-US" sz="1330" dirty="0">
                <a:solidFill>
                  <a:srgbClr val="0000FF"/>
                </a:solidFill>
                <a:latin typeface="Lucida Console" panose="020B0609040504020204" pitchFamily="49" charset="0"/>
              </a:rPr>
              <a:t>legend(x="</a:t>
            </a:r>
            <a:r>
              <a:rPr lang="en-US" altLang="en-US" sz="1330" dirty="0" err="1">
                <a:solidFill>
                  <a:srgbClr val="0000FF"/>
                </a:solidFill>
                <a:latin typeface="Lucida Console" panose="020B0609040504020204" pitchFamily="49" charset="0"/>
              </a:rPr>
              <a:t>bottomright</a:t>
            </a:r>
            <a:r>
              <a:rPr lang="en-US" altLang="en-US" sz="1330" dirty="0">
                <a:solidFill>
                  <a:srgbClr val="0000FF"/>
                </a:solidFill>
                <a:latin typeface="Lucida Console" panose="020B0609040504020204" pitchFamily="49" charset="0"/>
              </a:rPr>
              <a:t>", </a:t>
            </a:r>
            <a:r>
              <a:rPr lang="en-US" altLang="en-US" sz="1330" dirty="0" err="1">
                <a:solidFill>
                  <a:srgbClr val="0000FF"/>
                </a:solidFill>
                <a:latin typeface="Lucida Console" panose="020B0609040504020204" pitchFamily="49" charset="0"/>
              </a:rPr>
              <a:t>pch</a:t>
            </a:r>
            <a:r>
              <a:rPr lang="en-US" altLang="en-US" sz="1330" dirty="0">
                <a:solidFill>
                  <a:srgbClr val="0000FF"/>
                </a:solidFill>
                <a:latin typeface="Lucida Console" panose="020B0609040504020204" pitchFamily="49" charset="0"/>
              </a:rPr>
              <a:t>=c(16,16,16,16,16), col=1:5, legend= levels(</a:t>
            </a:r>
            <a:r>
              <a:rPr lang="en-US" altLang="en-US" sz="1330" dirty="0" err="1">
                <a:solidFill>
                  <a:srgbClr val="0000FF"/>
                </a:solidFill>
                <a:latin typeface="Lucida Console" panose="020B0609040504020204" pitchFamily="49" charset="0"/>
              </a:rPr>
              <a:t>aq$Month</a:t>
            </a:r>
            <a:r>
              <a:rPr lang="en-US" altLang="en-US" sz="1330" dirty="0">
                <a:solidFill>
                  <a:srgbClr val="0000FF"/>
                </a:solidFill>
                <a:latin typeface="Lucida Console" panose="020B0609040504020204" pitchFamily="49" charset="0"/>
              </a:rPr>
              <a:t>))</a:t>
            </a:r>
            <a:endParaRPr lang="en-US" altLang="en-US" sz="2394" dirty="0">
              <a:latin typeface="Arial" panose="020B0604020202020204" pitchFamily="34" charset="0"/>
            </a:endParaRPr>
          </a:p>
        </p:txBody>
      </p:sp>
      <p:cxnSp>
        <p:nvCxnSpPr>
          <p:cNvPr id="8" name="Straight Arrow Connector 7"/>
          <p:cNvCxnSpPr/>
          <p:nvPr/>
        </p:nvCxnSpPr>
        <p:spPr bwMode="auto">
          <a:xfrm flipH="1" flipV="1">
            <a:off x="9471629" y="2462607"/>
            <a:ext cx="1053428" cy="86189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 name="TextBox 8"/>
          <p:cNvSpPr txBox="1"/>
          <p:nvPr/>
        </p:nvSpPr>
        <p:spPr>
          <a:xfrm>
            <a:off x="10237759" y="3228737"/>
            <a:ext cx="1011815" cy="460767"/>
          </a:xfrm>
          <a:prstGeom prst="rect">
            <a:avLst/>
          </a:prstGeom>
          <a:noFill/>
        </p:spPr>
        <p:txBody>
          <a:bodyPr wrap="none" rtlCol="0">
            <a:spAutoFit/>
          </a:bodyPr>
          <a:lstStyle/>
          <a:p>
            <a:r>
              <a:rPr lang="en-GB" sz="2394" dirty="0"/>
              <a:t>outlier</a:t>
            </a:r>
          </a:p>
        </p:txBody>
      </p:sp>
      <p:sp>
        <p:nvSpPr>
          <p:cNvPr id="4" name="Date Placeholder 3">
            <a:extLst>
              <a:ext uri="{FF2B5EF4-FFF2-40B4-BE49-F238E27FC236}">
                <a16:creationId xmlns:a16="http://schemas.microsoft.com/office/drawing/2014/main" id="{B3314303-43DA-4F83-BCB5-E38FFD5D94AC}"/>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BECCE1B4-2B5B-4B35-8D2F-1120E7E9C7E7}"/>
              </a:ext>
            </a:extLst>
          </p:cNvPr>
          <p:cNvSpPr>
            <a:spLocks noGrp="1"/>
          </p:cNvSpPr>
          <p:nvPr>
            <p:ph type="ftr" sz="quarter" idx="13"/>
          </p:nvPr>
        </p:nvSpPr>
        <p:spPr/>
        <p:txBody>
          <a:bodyPr/>
          <a:lstStyle/>
          <a:p>
            <a:r>
              <a:rPr lang="en-GB"/>
              <a:t>Best Practice Analytics (Detlef Nauck, BT)</a:t>
            </a:r>
            <a:endParaRPr lang="en-GB" dirty="0"/>
          </a:p>
        </p:txBody>
      </p:sp>
      <p:sp>
        <p:nvSpPr>
          <p:cNvPr id="7" name="Slide Number Placeholder 6">
            <a:extLst>
              <a:ext uri="{FF2B5EF4-FFF2-40B4-BE49-F238E27FC236}">
                <a16:creationId xmlns:a16="http://schemas.microsoft.com/office/drawing/2014/main" id="{93AD0D27-CD9D-465B-80DA-2EBD7D99020D}"/>
              </a:ext>
            </a:extLst>
          </p:cNvPr>
          <p:cNvSpPr>
            <a:spLocks noGrp="1"/>
          </p:cNvSpPr>
          <p:nvPr>
            <p:ph type="sldNum" sz="quarter" idx="12"/>
          </p:nvPr>
        </p:nvSpPr>
        <p:spPr/>
        <p:txBody>
          <a:bodyPr/>
          <a:lstStyle/>
          <a:p>
            <a:fld id="{0B868178-02AE-42FC-958D-6B8F13B60175}" type="slidenum">
              <a:rPr lang="en-GB" smtClean="0"/>
              <a:pPr/>
              <a:t>49</a:t>
            </a:fld>
            <a:endParaRPr lang="en-GB" dirty="0"/>
          </a:p>
        </p:txBody>
      </p:sp>
    </p:spTree>
    <p:extLst>
      <p:ext uri="{BB962C8B-B14F-4D97-AF65-F5344CB8AC3E}">
        <p14:creationId xmlns:p14="http://schemas.microsoft.com/office/powerpoint/2010/main" val="3336625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Typical Data Sources in Enterprises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2110" y="2154108"/>
            <a:ext cx="1774827" cy="1774827"/>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6629" y="2241166"/>
            <a:ext cx="1187195" cy="1600711"/>
          </a:xfrm>
          <a:prstGeom prst="rect">
            <a:avLst/>
          </a:prstGeom>
        </p:spPr>
      </p:pic>
      <p:pic>
        <p:nvPicPr>
          <p:cNvPr id="5" name="Picture 4"/>
          <p:cNvPicPr>
            <a:picLocks noChangeAspect="1"/>
          </p:cNvPicPr>
          <p:nvPr/>
        </p:nvPicPr>
        <p:blipFill>
          <a:blip r:embed="rId4"/>
          <a:stretch>
            <a:fillRect/>
          </a:stretch>
        </p:blipFill>
        <p:spPr>
          <a:xfrm>
            <a:off x="6863515" y="2323275"/>
            <a:ext cx="1915324" cy="143649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43192" y="2145400"/>
            <a:ext cx="1694899" cy="1792243"/>
          </a:xfrm>
          <a:prstGeom prst="rect">
            <a:avLst/>
          </a:prstGeom>
        </p:spPr>
      </p:pic>
      <p:sp>
        <p:nvSpPr>
          <p:cNvPr id="7" name="TextBox 6"/>
          <p:cNvSpPr txBox="1"/>
          <p:nvPr/>
        </p:nvSpPr>
        <p:spPr>
          <a:xfrm>
            <a:off x="1265451" y="1400753"/>
            <a:ext cx="1888145" cy="665439"/>
          </a:xfrm>
          <a:prstGeom prst="rect">
            <a:avLst/>
          </a:prstGeom>
          <a:noFill/>
        </p:spPr>
        <p:txBody>
          <a:bodyPr wrap="none" rtlCol="0">
            <a:spAutoFit/>
          </a:bodyPr>
          <a:lstStyle/>
          <a:p>
            <a:pPr algn="ctr"/>
            <a:r>
              <a:rPr lang="en-GB" sz="1862" dirty="0"/>
              <a:t>Databases and</a:t>
            </a:r>
            <a:br>
              <a:rPr lang="en-GB" sz="1862" dirty="0"/>
            </a:br>
            <a:r>
              <a:rPr lang="en-GB" sz="1862" dirty="0"/>
              <a:t>Data Warehouses</a:t>
            </a:r>
          </a:p>
        </p:txBody>
      </p:sp>
      <p:sp>
        <p:nvSpPr>
          <p:cNvPr id="8" name="TextBox 7"/>
          <p:cNvSpPr txBox="1"/>
          <p:nvPr/>
        </p:nvSpPr>
        <p:spPr>
          <a:xfrm>
            <a:off x="3812032" y="1544016"/>
            <a:ext cx="2167709" cy="378886"/>
          </a:xfrm>
          <a:prstGeom prst="rect">
            <a:avLst/>
          </a:prstGeom>
          <a:noFill/>
        </p:spPr>
        <p:txBody>
          <a:bodyPr wrap="none" rtlCol="0">
            <a:spAutoFit/>
          </a:bodyPr>
          <a:lstStyle/>
          <a:p>
            <a:r>
              <a:rPr lang="en-GB" sz="1862" dirty="0"/>
              <a:t>Operational Systems</a:t>
            </a:r>
          </a:p>
        </p:txBody>
      </p:sp>
      <p:sp>
        <p:nvSpPr>
          <p:cNvPr id="9" name="TextBox 8"/>
          <p:cNvSpPr txBox="1"/>
          <p:nvPr/>
        </p:nvSpPr>
        <p:spPr>
          <a:xfrm>
            <a:off x="7162257" y="1544016"/>
            <a:ext cx="985847" cy="378886"/>
          </a:xfrm>
          <a:prstGeom prst="rect">
            <a:avLst/>
          </a:prstGeom>
          <a:noFill/>
        </p:spPr>
        <p:txBody>
          <a:bodyPr wrap="none" rtlCol="0">
            <a:spAutoFit/>
          </a:bodyPr>
          <a:lstStyle/>
          <a:p>
            <a:r>
              <a:rPr lang="en-GB" sz="1862" dirty="0"/>
              <a:t>Big Data</a:t>
            </a:r>
          </a:p>
        </p:txBody>
      </p:sp>
      <p:sp>
        <p:nvSpPr>
          <p:cNvPr id="10" name="TextBox 9"/>
          <p:cNvSpPr txBox="1"/>
          <p:nvPr/>
        </p:nvSpPr>
        <p:spPr>
          <a:xfrm>
            <a:off x="9848396" y="1400753"/>
            <a:ext cx="1901867" cy="665439"/>
          </a:xfrm>
          <a:prstGeom prst="rect">
            <a:avLst/>
          </a:prstGeom>
          <a:noFill/>
        </p:spPr>
        <p:txBody>
          <a:bodyPr wrap="none" rtlCol="0">
            <a:spAutoFit/>
          </a:bodyPr>
          <a:lstStyle/>
          <a:p>
            <a:pPr algn="ctr"/>
            <a:r>
              <a:rPr lang="en-GB" sz="1862" dirty="0"/>
              <a:t>Spreadsheets and</a:t>
            </a:r>
            <a:br>
              <a:rPr lang="en-GB" sz="1862" dirty="0"/>
            </a:br>
            <a:r>
              <a:rPr lang="en-GB" sz="1862" dirty="0"/>
              <a:t>other documents</a:t>
            </a:r>
          </a:p>
        </p:txBody>
      </p:sp>
      <p:grpSp>
        <p:nvGrpSpPr>
          <p:cNvPr id="17" name="Group 16"/>
          <p:cNvGrpSpPr/>
          <p:nvPr/>
        </p:nvGrpSpPr>
        <p:grpSpPr>
          <a:xfrm>
            <a:off x="123674" y="3978553"/>
            <a:ext cx="11974132" cy="2218937"/>
            <a:chOff x="60891" y="2991531"/>
            <a:chExt cx="9003525" cy="1524435"/>
          </a:xfrm>
        </p:grpSpPr>
        <p:sp>
          <p:nvSpPr>
            <p:cNvPr id="16" name="Rectangle 15"/>
            <p:cNvSpPr/>
            <p:nvPr/>
          </p:nvSpPr>
          <p:spPr bwMode="auto">
            <a:xfrm>
              <a:off x="60891" y="2991531"/>
              <a:ext cx="9003525" cy="1524435"/>
            </a:xfrm>
            <a:prstGeom prst="rect">
              <a:avLst/>
            </a:prstGeom>
            <a:solidFill>
              <a:schemeClr val="accent1">
                <a:lumMod val="20000"/>
                <a:lumOff val="8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21610" tIns="60805" rIns="121610" bIns="60805" numCol="1" rtlCol="0" anchor="t" anchorCtr="0" compatLnSpc="1">
              <a:prstTxWarp prst="textNoShape">
                <a:avLst/>
              </a:prstTxWarp>
            </a:bodyPr>
            <a:lstStyle/>
            <a:p>
              <a:pPr defTabSz="1216061" eaLnBrk="0" fontAlgn="base" hangingPunct="0">
                <a:spcBef>
                  <a:spcPct val="0"/>
                </a:spcBef>
                <a:spcAft>
                  <a:spcPct val="0"/>
                </a:spcAft>
              </a:pPr>
              <a:endParaRPr lang="en-GB" sz="3192">
                <a:solidFill>
                  <a:srgbClr val="000000"/>
                </a:solidFill>
                <a:latin typeface="Arial" charset="0"/>
                <a:ea typeface="ＭＳ Ｐゴシック" charset="0"/>
                <a:cs typeface="ＭＳ Ｐゴシック" charset="0"/>
              </a:endParaRPr>
            </a:p>
          </p:txBody>
        </p:sp>
        <p:sp>
          <p:nvSpPr>
            <p:cNvPr id="12" name="TextBox 11"/>
            <p:cNvSpPr txBox="1"/>
            <p:nvPr/>
          </p:nvSpPr>
          <p:spPr>
            <a:xfrm>
              <a:off x="723925" y="3068532"/>
              <a:ext cx="1892779" cy="1244448"/>
            </a:xfrm>
            <a:prstGeom prst="rect">
              <a:avLst/>
            </a:prstGeom>
            <a:noFill/>
          </p:spPr>
          <p:txBody>
            <a:bodyPr wrap="square" rtlCol="0">
              <a:spAutoFit/>
            </a:bodyPr>
            <a:lstStyle/>
            <a:p>
              <a:r>
                <a:rPr lang="en-GB" sz="1596" dirty="0"/>
                <a:t>Cloud databases (e.g. Google Big Query, </a:t>
              </a:r>
              <a:r>
                <a:rPr lang="en-GB" sz="1596"/>
                <a:t>Amazon Redshift), </a:t>
              </a:r>
              <a:r>
                <a:rPr lang="en-GB" sz="1596" dirty="0"/>
                <a:t>often Oracle, but also MySQL, Postgres, MS Access etc.</a:t>
              </a:r>
              <a:br>
                <a:rPr lang="en-GB" sz="1596" dirty="0"/>
              </a:br>
              <a:r>
                <a:rPr lang="en-GB" sz="1596" dirty="0"/>
                <a:t>Often hidden behind reporting interfaces.</a:t>
              </a:r>
            </a:p>
          </p:txBody>
        </p:sp>
        <p:sp>
          <p:nvSpPr>
            <p:cNvPr id="13" name="TextBox 12"/>
            <p:cNvSpPr txBox="1"/>
            <p:nvPr/>
          </p:nvSpPr>
          <p:spPr>
            <a:xfrm>
              <a:off x="2834221" y="3068532"/>
              <a:ext cx="1951169" cy="400866"/>
            </a:xfrm>
            <a:prstGeom prst="rect">
              <a:avLst/>
            </a:prstGeom>
            <a:noFill/>
          </p:spPr>
          <p:txBody>
            <a:bodyPr wrap="square" rtlCol="0">
              <a:spAutoFit/>
            </a:bodyPr>
            <a:lstStyle/>
            <a:p>
              <a:r>
                <a:rPr lang="en-GB" sz="1596" dirty="0"/>
                <a:t>Data is hidden away in stores used by systems.</a:t>
              </a:r>
            </a:p>
          </p:txBody>
        </p:sp>
        <p:sp>
          <p:nvSpPr>
            <p:cNvPr id="14" name="TextBox 13"/>
            <p:cNvSpPr txBox="1"/>
            <p:nvPr/>
          </p:nvSpPr>
          <p:spPr>
            <a:xfrm>
              <a:off x="5007976" y="3068532"/>
              <a:ext cx="1892779" cy="232150"/>
            </a:xfrm>
            <a:prstGeom prst="rect">
              <a:avLst/>
            </a:prstGeom>
            <a:noFill/>
          </p:spPr>
          <p:txBody>
            <a:bodyPr wrap="square" rtlCol="0">
              <a:spAutoFit/>
            </a:bodyPr>
            <a:lstStyle/>
            <a:p>
              <a:r>
                <a:rPr lang="en-GB" sz="1596" dirty="0"/>
                <a:t>Hadoop Environments.</a:t>
              </a:r>
            </a:p>
          </p:txBody>
        </p:sp>
        <p:sp>
          <p:nvSpPr>
            <p:cNvPr id="15" name="TextBox 14"/>
            <p:cNvSpPr txBox="1"/>
            <p:nvPr/>
          </p:nvSpPr>
          <p:spPr>
            <a:xfrm>
              <a:off x="7034232" y="3068532"/>
              <a:ext cx="2002264" cy="907015"/>
            </a:xfrm>
            <a:prstGeom prst="rect">
              <a:avLst/>
            </a:prstGeom>
            <a:noFill/>
          </p:spPr>
          <p:txBody>
            <a:bodyPr wrap="square" rtlCol="0">
              <a:spAutoFit/>
            </a:bodyPr>
            <a:lstStyle/>
            <a:p>
              <a:r>
                <a:rPr lang="en-GB" sz="1596" dirty="0"/>
                <a:t>Data in various proprietary formats in various types of documents. Data can be structured (tables, XML,…) or unstructured (text, images,…)</a:t>
              </a:r>
            </a:p>
          </p:txBody>
        </p:sp>
      </p:grpSp>
      <p:sp>
        <p:nvSpPr>
          <p:cNvPr id="11" name="Date Placeholder 10">
            <a:extLst>
              <a:ext uri="{FF2B5EF4-FFF2-40B4-BE49-F238E27FC236}">
                <a16:creationId xmlns:a16="http://schemas.microsoft.com/office/drawing/2014/main" id="{80D34165-B8D6-4548-B8AF-120ADDB2F6D9}"/>
              </a:ext>
            </a:extLst>
          </p:cNvPr>
          <p:cNvSpPr>
            <a:spLocks noGrp="1"/>
          </p:cNvSpPr>
          <p:nvPr>
            <p:ph type="dt" sz="half" idx="14"/>
          </p:nvPr>
        </p:nvSpPr>
        <p:spPr/>
        <p:txBody>
          <a:bodyPr/>
          <a:lstStyle/>
          <a:p>
            <a:r>
              <a:rPr lang="en-US"/>
              <a:t>4th August 2022</a:t>
            </a:r>
            <a:endParaRPr lang="en-GB" dirty="0"/>
          </a:p>
        </p:txBody>
      </p:sp>
      <p:sp>
        <p:nvSpPr>
          <p:cNvPr id="18" name="Footer Placeholder 17">
            <a:extLst>
              <a:ext uri="{FF2B5EF4-FFF2-40B4-BE49-F238E27FC236}">
                <a16:creationId xmlns:a16="http://schemas.microsoft.com/office/drawing/2014/main" id="{558BBE25-7C33-433C-857D-183F1DEE47E4}"/>
              </a:ext>
            </a:extLst>
          </p:cNvPr>
          <p:cNvSpPr>
            <a:spLocks noGrp="1"/>
          </p:cNvSpPr>
          <p:nvPr>
            <p:ph type="ftr" sz="quarter" idx="13"/>
          </p:nvPr>
        </p:nvSpPr>
        <p:spPr/>
        <p:txBody>
          <a:bodyPr/>
          <a:lstStyle/>
          <a:p>
            <a:r>
              <a:rPr lang="en-GB"/>
              <a:t>Best Practice Analytics (Detlef Nauck, BT)</a:t>
            </a:r>
            <a:endParaRPr lang="en-GB" dirty="0"/>
          </a:p>
        </p:txBody>
      </p:sp>
      <p:sp>
        <p:nvSpPr>
          <p:cNvPr id="19" name="Slide Number Placeholder 18">
            <a:extLst>
              <a:ext uri="{FF2B5EF4-FFF2-40B4-BE49-F238E27FC236}">
                <a16:creationId xmlns:a16="http://schemas.microsoft.com/office/drawing/2014/main" id="{609D37CD-782A-4157-B326-D0181316CB10}"/>
              </a:ext>
            </a:extLst>
          </p:cNvPr>
          <p:cNvSpPr>
            <a:spLocks noGrp="1"/>
          </p:cNvSpPr>
          <p:nvPr>
            <p:ph type="sldNum" sz="quarter" idx="12"/>
          </p:nvPr>
        </p:nvSpPr>
        <p:spPr/>
        <p:txBody>
          <a:bodyPr/>
          <a:lstStyle/>
          <a:p>
            <a:fld id="{0B868178-02AE-42FC-958D-6B8F13B60175}" type="slidenum">
              <a:rPr lang="en-GB" smtClean="0"/>
              <a:pPr/>
              <a:t>5</a:t>
            </a:fld>
            <a:endParaRPr lang="en-GB" dirty="0"/>
          </a:p>
        </p:txBody>
      </p:sp>
    </p:spTree>
    <p:extLst>
      <p:ext uri="{BB962C8B-B14F-4D97-AF65-F5344CB8AC3E}">
        <p14:creationId xmlns:p14="http://schemas.microsoft.com/office/powerpoint/2010/main" val="40269414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Scatterplots in Excel</a:t>
            </a:r>
          </a:p>
        </p:txBody>
      </p:sp>
      <p:pic>
        <p:nvPicPr>
          <p:cNvPr id="3" name="Picture 2"/>
          <p:cNvPicPr>
            <a:picLocks noChangeAspect="1"/>
          </p:cNvPicPr>
          <p:nvPr/>
        </p:nvPicPr>
        <p:blipFill>
          <a:blip r:embed="rId2"/>
          <a:stretch>
            <a:fillRect/>
          </a:stretch>
        </p:blipFill>
        <p:spPr>
          <a:xfrm>
            <a:off x="1906100" y="1120104"/>
            <a:ext cx="8590328" cy="4215489"/>
          </a:xfrm>
          <a:prstGeom prst="rect">
            <a:avLst/>
          </a:prstGeom>
        </p:spPr>
      </p:pic>
      <p:sp>
        <p:nvSpPr>
          <p:cNvPr id="4" name="TextBox 3"/>
          <p:cNvSpPr txBox="1"/>
          <p:nvPr/>
        </p:nvSpPr>
        <p:spPr>
          <a:xfrm>
            <a:off x="1523035" y="5490488"/>
            <a:ext cx="9956716" cy="951992"/>
          </a:xfrm>
          <a:prstGeom prst="rect">
            <a:avLst/>
          </a:prstGeom>
          <a:noFill/>
        </p:spPr>
        <p:txBody>
          <a:bodyPr wrap="square" rtlCol="0">
            <a:spAutoFit/>
          </a:bodyPr>
          <a:lstStyle/>
          <a:p>
            <a:r>
              <a:rPr lang="en-GB" sz="1862" dirty="0"/>
              <a:t>In Excel you can select two numerical columns and then add a scatterplot.</a:t>
            </a:r>
          </a:p>
          <a:p>
            <a:r>
              <a:rPr lang="en-GB" sz="1862" dirty="0"/>
              <a:t>Excel cannot colour the dots by a third column. You would have to split your data into different series to achieve this effect.</a:t>
            </a:r>
          </a:p>
        </p:txBody>
      </p:sp>
      <p:sp>
        <p:nvSpPr>
          <p:cNvPr id="5" name="Date Placeholder 4">
            <a:extLst>
              <a:ext uri="{FF2B5EF4-FFF2-40B4-BE49-F238E27FC236}">
                <a16:creationId xmlns:a16="http://schemas.microsoft.com/office/drawing/2014/main" id="{6B84A4FC-F778-44C7-B595-4E5D6CF18F9F}"/>
              </a:ext>
            </a:extLst>
          </p:cNvPr>
          <p:cNvSpPr>
            <a:spLocks noGrp="1"/>
          </p:cNvSpPr>
          <p:nvPr>
            <p:ph type="dt" sz="half" idx="14"/>
          </p:nvPr>
        </p:nvSpPr>
        <p:spPr/>
        <p:txBody>
          <a:bodyPr/>
          <a:lstStyle/>
          <a:p>
            <a:r>
              <a:rPr lang="en-US"/>
              <a:t>4th August 2022</a:t>
            </a:r>
            <a:endParaRPr lang="en-GB" dirty="0"/>
          </a:p>
        </p:txBody>
      </p:sp>
      <p:sp>
        <p:nvSpPr>
          <p:cNvPr id="6" name="Footer Placeholder 5">
            <a:extLst>
              <a:ext uri="{FF2B5EF4-FFF2-40B4-BE49-F238E27FC236}">
                <a16:creationId xmlns:a16="http://schemas.microsoft.com/office/drawing/2014/main" id="{4592470E-EB86-4EE3-9791-82ABE4C932B0}"/>
              </a:ext>
            </a:extLst>
          </p:cNvPr>
          <p:cNvSpPr>
            <a:spLocks noGrp="1"/>
          </p:cNvSpPr>
          <p:nvPr>
            <p:ph type="ftr" sz="quarter" idx="13"/>
          </p:nvPr>
        </p:nvSpPr>
        <p:spPr/>
        <p:txBody>
          <a:bodyPr/>
          <a:lstStyle/>
          <a:p>
            <a:r>
              <a:rPr lang="en-GB"/>
              <a:t>Best Practice Analytics (Detlef Nauck, BT)</a:t>
            </a:r>
            <a:endParaRPr lang="en-GB" dirty="0"/>
          </a:p>
        </p:txBody>
      </p:sp>
      <p:sp>
        <p:nvSpPr>
          <p:cNvPr id="7" name="Slide Number Placeholder 6">
            <a:extLst>
              <a:ext uri="{FF2B5EF4-FFF2-40B4-BE49-F238E27FC236}">
                <a16:creationId xmlns:a16="http://schemas.microsoft.com/office/drawing/2014/main" id="{1AB450CE-9269-44F7-81F4-67282F1CE683}"/>
              </a:ext>
            </a:extLst>
          </p:cNvPr>
          <p:cNvSpPr>
            <a:spLocks noGrp="1"/>
          </p:cNvSpPr>
          <p:nvPr>
            <p:ph type="sldNum" sz="quarter" idx="12"/>
          </p:nvPr>
        </p:nvSpPr>
        <p:spPr/>
        <p:txBody>
          <a:bodyPr/>
          <a:lstStyle/>
          <a:p>
            <a:fld id="{0B868178-02AE-42FC-958D-6B8F13B60175}" type="slidenum">
              <a:rPr lang="en-GB" smtClean="0"/>
              <a:pPr/>
              <a:t>50</a:t>
            </a:fld>
            <a:endParaRPr lang="en-GB" dirty="0"/>
          </a:p>
        </p:txBody>
      </p:sp>
    </p:spTree>
    <p:extLst>
      <p:ext uri="{BB962C8B-B14F-4D97-AF65-F5344CB8AC3E}">
        <p14:creationId xmlns:p14="http://schemas.microsoft.com/office/powerpoint/2010/main" val="29619070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Multiple Variables: Scatter Plot Matrix</a:t>
            </a:r>
          </a:p>
        </p:txBody>
      </p:sp>
      <p:pic>
        <p:nvPicPr>
          <p:cNvPr id="3" name="Picture 2"/>
          <p:cNvPicPr>
            <a:picLocks noChangeAspect="1"/>
          </p:cNvPicPr>
          <p:nvPr/>
        </p:nvPicPr>
        <p:blipFill>
          <a:blip r:embed="rId3"/>
          <a:stretch>
            <a:fillRect/>
          </a:stretch>
        </p:blipFill>
        <p:spPr>
          <a:xfrm>
            <a:off x="661140" y="1026114"/>
            <a:ext cx="5661652" cy="5693639"/>
          </a:xfrm>
          <a:prstGeom prst="rect">
            <a:avLst/>
          </a:prstGeom>
        </p:spPr>
      </p:pic>
      <p:sp>
        <p:nvSpPr>
          <p:cNvPr id="4" name="Rectangle 1"/>
          <p:cNvSpPr>
            <a:spLocks noChangeArrowheads="1"/>
          </p:cNvSpPr>
          <p:nvPr/>
        </p:nvSpPr>
        <p:spPr bwMode="auto">
          <a:xfrm>
            <a:off x="7173240" y="5431356"/>
            <a:ext cx="4213713" cy="2046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1216061" eaLnBrk="0" fontAlgn="base" hangingPunct="0">
              <a:spcBef>
                <a:spcPct val="0"/>
              </a:spcBef>
              <a:spcAft>
                <a:spcPct val="0"/>
              </a:spcAft>
            </a:pPr>
            <a:r>
              <a:rPr lang="en-US" altLang="en-US" sz="1330" dirty="0" err="1">
                <a:solidFill>
                  <a:srgbClr val="0000FF"/>
                </a:solidFill>
                <a:latin typeface="Lucida Console" panose="020B0609040504020204" pitchFamily="49" charset="0"/>
              </a:rPr>
              <a:t>splom</a:t>
            </a:r>
            <a:r>
              <a:rPr lang="en-US" altLang="en-US" sz="1330" dirty="0">
                <a:solidFill>
                  <a:srgbClr val="0000FF"/>
                </a:solidFill>
                <a:latin typeface="Lucida Console" panose="020B0609040504020204" pitchFamily="49" charset="0"/>
              </a:rPr>
              <a:t>(~</a:t>
            </a:r>
            <a:r>
              <a:rPr lang="en-US" altLang="en-US" sz="1330" dirty="0" err="1">
                <a:solidFill>
                  <a:srgbClr val="0000FF"/>
                </a:solidFill>
                <a:latin typeface="Lucida Console" panose="020B0609040504020204" pitchFamily="49" charset="0"/>
              </a:rPr>
              <a:t>aq</a:t>
            </a:r>
            <a:r>
              <a:rPr lang="en-US" altLang="en-US" sz="1330" dirty="0">
                <a:solidFill>
                  <a:srgbClr val="0000FF"/>
                </a:solidFill>
                <a:latin typeface="Lucida Console" panose="020B0609040504020204" pitchFamily="49" charset="0"/>
              </a:rPr>
              <a:t>[1:4], data=</a:t>
            </a:r>
            <a:r>
              <a:rPr lang="en-US" altLang="en-US" sz="1330" dirty="0" err="1">
                <a:solidFill>
                  <a:srgbClr val="0000FF"/>
                </a:solidFill>
                <a:latin typeface="Lucida Console" panose="020B0609040504020204" pitchFamily="49" charset="0"/>
              </a:rPr>
              <a:t>aq</a:t>
            </a:r>
            <a:r>
              <a:rPr lang="en-US" altLang="en-US" sz="1330" dirty="0">
                <a:solidFill>
                  <a:srgbClr val="0000FF"/>
                </a:solidFill>
                <a:latin typeface="Lucida Console" panose="020B0609040504020204" pitchFamily="49" charset="0"/>
              </a:rPr>
              <a:t>, groups=Month)</a:t>
            </a:r>
            <a:endParaRPr lang="en-US" altLang="en-US" sz="2394" dirty="0">
              <a:latin typeface="Arial" panose="020B0604020202020204" pitchFamily="34" charset="0"/>
            </a:endParaRPr>
          </a:p>
        </p:txBody>
      </p:sp>
      <p:sp>
        <p:nvSpPr>
          <p:cNvPr id="6" name="Rectangle 5"/>
          <p:cNvSpPr/>
          <p:nvPr/>
        </p:nvSpPr>
        <p:spPr>
          <a:xfrm>
            <a:off x="6593140" y="1983776"/>
            <a:ext cx="5218098" cy="3346685"/>
          </a:xfrm>
          <a:prstGeom prst="rect">
            <a:avLst/>
          </a:prstGeom>
        </p:spPr>
        <p:txBody>
          <a:bodyPr wrap="square">
            <a:spAutoFit/>
          </a:bodyPr>
          <a:lstStyle/>
          <a:p>
            <a:pPr marL="456023" indent="-456023">
              <a:spcBef>
                <a:spcPct val="20000"/>
              </a:spcBef>
              <a:buFontTx/>
              <a:buChar char="•"/>
            </a:pPr>
            <a:r>
              <a:rPr lang="en-GB" sz="1995" kern="0" dirty="0">
                <a:solidFill>
                  <a:srgbClr val="000000"/>
                </a:solidFill>
                <a:latin typeface="Calibri"/>
                <a:ea typeface="ＭＳ Ｐゴシック"/>
              </a:rPr>
              <a:t>Not available in Excel</a:t>
            </a:r>
          </a:p>
          <a:p>
            <a:pPr marL="456023" indent="-456023">
              <a:spcBef>
                <a:spcPct val="20000"/>
              </a:spcBef>
              <a:buFontTx/>
              <a:buChar char="•"/>
            </a:pPr>
            <a:r>
              <a:rPr lang="en-GB" sz="1995" kern="0" dirty="0">
                <a:solidFill>
                  <a:srgbClr val="000000"/>
                </a:solidFill>
                <a:latin typeface="Calibri"/>
                <a:ea typeface="ＭＳ Ｐゴシック"/>
              </a:rPr>
              <a:t>In the R base package, the command pairs() can be used, e.g. </a:t>
            </a:r>
            <a:r>
              <a:rPr lang="en-GB" sz="1995" kern="0" dirty="0">
                <a:solidFill>
                  <a:schemeClr val="accent2"/>
                </a:solidFill>
                <a:latin typeface="Calibri"/>
                <a:ea typeface="ＭＳ Ｐゴシック"/>
              </a:rPr>
              <a:t>pairs(</a:t>
            </a:r>
            <a:r>
              <a:rPr lang="en-GB" sz="1995" kern="0" dirty="0" err="1">
                <a:solidFill>
                  <a:schemeClr val="accent2"/>
                </a:solidFill>
                <a:latin typeface="Calibri"/>
                <a:ea typeface="ＭＳ Ｐゴシック"/>
              </a:rPr>
              <a:t>aq</a:t>
            </a:r>
            <a:r>
              <a:rPr lang="en-GB" sz="1995" kern="0" dirty="0">
                <a:solidFill>
                  <a:schemeClr val="accent2"/>
                </a:solidFill>
                <a:latin typeface="Calibri"/>
                <a:ea typeface="ＭＳ Ｐゴシック"/>
              </a:rPr>
              <a:t>[1:4])</a:t>
            </a:r>
          </a:p>
          <a:p>
            <a:pPr marL="456023" indent="-456023">
              <a:spcBef>
                <a:spcPct val="20000"/>
              </a:spcBef>
              <a:buFontTx/>
              <a:buChar char="•"/>
            </a:pPr>
            <a:r>
              <a:rPr lang="en-GB" sz="1995" kern="0" dirty="0">
                <a:solidFill>
                  <a:srgbClr val="000000"/>
                </a:solidFill>
                <a:latin typeface="Calibri"/>
                <a:ea typeface="ＭＳ Ｐゴシック"/>
              </a:rPr>
              <a:t>If you use the command </a:t>
            </a:r>
            <a:r>
              <a:rPr lang="en-GB" sz="1995" kern="0" dirty="0" err="1">
                <a:solidFill>
                  <a:srgbClr val="000000"/>
                </a:solidFill>
                <a:latin typeface="Calibri"/>
                <a:ea typeface="ＭＳ Ｐゴシック"/>
                <a:cs typeface="Courier New" pitchFamily="49" charset="0"/>
              </a:rPr>
              <a:t>splom</a:t>
            </a:r>
            <a:r>
              <a:rPr lang="en-GB" sz="1995" kern="0" dirty="0">
                <a:solidFill>
                  <a:srgbClr val="000000"/>
                </a:solidFill>
                <a:latin typeface="Calibri"/>
                <a:ea typeface="ＭＳ Ｐゴシック"/>
                <a:cs typeface="Courier New" pitchFamily="49" charset="0"/>
              </a:rPr>
              <a:t>() from the lattice package, you can condition the data on a factor.</a:t>
            </a:r>
          </a:p>
          <a:p>
            <a:pPr marL="456023" indent="-456023">
              <a:spcBef>
                <a:spcPct val="20000"/>
              </a:spcBef>
              <a:buFontTx/>
              <a:buChar char="•"/>
            </a:pPr>
            <a:r>
              <a:rPr lang="en-GB" sz="1995" kern="0" dirty="0">
                <a:solidFill>
                  <a:srgbClr val="000000"/>
                </a:solidFill>
                <a:latin typeface="Calibri"/>
                <a:ea typeface="ＭＳ Ｐゴシック"/>
                <a:cs typeface="Courier New" pitchFamily="49" charset="0"/>
              </a:rPr>
              <a:t>This example uses the transformed </a:t>
            </a:r>
            <a:r>
              <a:rPr lang="en-GB" sz="1995" kern="0" dirty="0" err="1">
                <a:solidFill>
                  <a:srgbClr val="000000"/>
                </a:solidFill>
                <a:latin typeface="Calibri"/>
                <a:ea typeface="ＭＳ Ｐゴシック"/>
                <a:cs typeface="Courier New" pitchFamily="49" charset="0"/>
              </a:rPr>
              <a:t>airquality</a:t>
            </a:r>
            <a:r>
              <a:rPr lang="en-GB" sz="1995" kern="0" dirty="0">
                <a:solidFill>
                  <a:srgbClr val="000000"/>
                </a:solidFill>
                <a:latin typeface="Calibri"/>
                <a:ea typeface="ＭＳ Ｐゴシック"/>
                <a:cs typeface="Courier New" pitchFamily="49" charset="0"/>
              </a:rPr>
              <a:t> data set </a:t>
            </a:r>
            <a:r>
              <a:rPr lang="en-GB" sz="1995" kern="0" dirty="0" err="1">
                <a:solidFill>
                  <a:srgbClr val="000000"/>
                </a:solidFill>
                <a:latin typeface="Calibri"/>
                <a:ea typeface="ＭＳ Ｐゴシック"/>
                <a:cs typeface="Courier New" pitchFamily="49" charset="0"/>
              </a:rPr>
              <a:t>aq</a:t>
            </a:r>
            <a:r>
              <a:rPr lang="en-GB" sz="1995" kern="0" dirty="0">
                <a:solidFill>
                  <a:srgbClr val="000000"/>
                </a:solidFill>
                <a:latin typeface="Calibri"/>
                <a:ea typeface="ＭＳ Ｐゴシック"/>
                <a:cs typeface="Courier New" pitchFamily="49" charset="0"/>
              </a:rPr>
              <a:t> (see previous slide) and shows the first four columns of the data conditioned on the Month column</a:t>
            </a:r>
          </a:p>
        </p:txBody>
      </p:sp>
      <p:sp>
        <p:nvSpPr>
          <p:cNvPr id="5" name="Date Placeholder 4">
            <a:extLst>
              <a:ext uri="{FF2B5EF4-FFF2-40B4-BE49-F238E27FC236}">
                <a16:creationId xmlns:a16="http://schemas.microsoft.com/office/drawing/2014/main" id="{3EF7627C-2605-4E56-871A-8790AF28BD09}"/>
              </a:ext>
            </a:extLst>
          </p:cNvPr>
          <p:cNvSpPr>
            <a:spLocks noGrp="1"/>
          </p:cNvSpPr>
          <p:nvPr>
            <p:ph type="dt" sz="half" idx="14"/>
          </p:nvPr>
        </p:nvSpPr>
        <p:spPr/>
        <p:txBody>
          <a:bodyPr/>
          <a:lstStyle/>
          <a:p>
            <a:r>
              <a:rPr lang="en-US"/>
              <a:t>4th August 2022</a:t>
            </a:r>
            <a:endParaRPr lang="en-GB" dirty="0"/>
          </a:p>
        </p:txBody>
      </p:sp>
      <p:sp>
        <p:nvSpPr>
          <p:cNvPr id="7" name="Footer Placeholder 6">
            <a:extLst>
              <a:ext uri="{FF2B5EF4-FFF2-40B4-BE49-F238E27FC236}">
                <a16:creationId xmlns:a16="http://schemas.microsoft.com/office/drawing/2014/main" id="{4E3366A6-1BD6-4335-9FD8-B4F05DC6DFA1}"/>
              </a:ext>
            </a:extLst>
          </p:cNvPr>
          <p:cNvSpPr>
            <a:spLocks noGrp="1"/>
          </p:cNvSpPr>
          <p:nvPr>
            <p:ph type="ftr" sz="quarter" idx="13"/>
          </p:nvPr>
        </p:nvSpPr>
        <p:spPr/>
        <p:txBody>
          <a:bodyPr/>
          <a:lstStyle/>
          <a:p>
            <a:r>
              <a:rPr lang="en-GB"/>
              <a:t>Best Practice Analytics (Detlef Nauck, BT)</a:t>
            </a:r>
            <a:endParaRPr lang="en-GB" dirty="0"/>
          </a:p>
        </p:txBody>
      </p:sp>
      <p:sp>
        <p:nvSpPr>
          <p:cNvPr id="8" name="Slide Number Placeholder 7">
            <a:extLst>
              <a:ext uri="{FF2B5EF4-FFF2-40B4-BE49-F238E27FC236}">
                <a16:creationId xmlns:a16="http://schemas.microsoft.com/office/drawing/2014/main" id="{2962BAD0-AE73-437F-B392-84678B4E11B4}"/>
              </a:ext>
            </a:extLst>
          </p:cNvPr>
          <p:cNvSpPr>
            <a:spLocks noGrp="1"/>
          </p:cNvSpPr>
          <p:nvPr>
            <p:ph type="sldNum" sz="quarter" idx="12"/>
          </p:nvPr>
        </p:nvSpPr>
        <p:spPr/>
        <p:txBody>
          <a:bodyPr/>
          <a:lstStyle/>
          <a:p>
            <a:fld id="{0B868178-02AE-42FC-958D-6B8F13B60175}" type="slidenum">
              <a:rPr lang="en-GB" smtClean="0"/>
              <a:pPr/>
              <a:t>51</a:t>
            </a:fld>
            <a:endParaRPr lang="en-GB" dirty="0"/>
          </a:p>
        </p:txBody>
      </p:sp>
    </p:spTree>
    <p:extLst>
      <p:ext uri="{BB962C8B-B14F-4D97-AF65-F5344CB8AC3E}">
        <p14:creationId xmlns:p14="http://schemas.microsoft.com/office/powerpoint/2010/main" val="15021174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Multiple Variables: Scatter Plot Matrix</a:t>
            </a:r>
          </a:p>
        </p:txBody>
      </p:sp>
      <p:sp>
        <p:nvSpPr>
          <p:cNvPr id="3" name="Content Placeholder 2"/>
          <p:cNvSpPr>
            <a:spLocks noGrp="1"/>
          </p:cNvSpPr>
          <p:nvPr>
            <p:ph idx="1"/>
          </p:nvPr>
        </p:nvSpPr>
        <p:spPr>
          <a:xfrm>
            <a:off x="5928280" y="1313413"/>
            <a:ext cx="5937504" cy="4501011"/>
          </a:xfrm>
        </p:spPr>
        <p:txBody>
          <a:bodyPr/>
          <a:lstStyle/>
          <a:p>
            <a:r>
              <a:rPr lang="en-GB" sz="1995" dirty="0"/>
              <a:t>Another example using the built-in data set iris</a:t>
            </a:r>
            <a:r>
              <a:rPr lang="en-GB" sz="1995" dirty="0">
                <a:cs typeface="Courier New" pitchFamily="49" charset="0"/>
              </a:rPr>
              <a:t>.</a:t>
            </a:r>
          </a:p>
          <a:p>
            <a:r>
              <a:rPr lang="en-GB" sz="1995" dirty="0">
                <a:cs typeface="Courier New" pitchFamily="49" charset="0"/>
              </a:rPr>
              <a:t>The data consists of 3 x 50 records of three types of iris flowers. </a:t>
            </a:r>
          </a:p>
          <a:p>
            <a:r>
              <a:rPr lang="en-GB" sz="1995" dirty="0">
                <a:cs typeface="Courier New" pitchFamily="49" charset="0"/>
              </a:rPr>
              <a:t>The measurements are length and width of the flower petals and sepals. </a:t>
            </a:r>
          </a:p>
          <a:p>
            <a:r>
              <a:rPr lang="en-GB" sz="1995" dirty="0">
                <a:cs typeface="Courier New" pitchFamily="49" charset="0"/>
              </a:rPr>
              <a:t>The plot shows that one type of flower can be clearly distinguished from the other two using only one petal measurement. The other two types need at least two measurements to distinguish them and the measurements slightly overlap suggesting that some misclassifications based on this data would be unavoidable</a:t>
            </a:r>
            <a:br>
              <a:rPr lang="en-GB" sz="1995" dirty="0">
                <a:cs typeface="Courier New" pitchFamily="49" charset="0"/>
              </a:rPr>
            </a:br>
            <a:r>
              <a:rPr lang="en-GB" sz="1995" dirty="0">
                <a:cs typeface="Courier New" pitchFamily="49" charset="0"/>
              </a:rPr>
              <a:t>(but maybe they separate in 3- or 4-dimensional space?)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671" y="1337354"/>
            <a:ext cx="4890066" cy="5019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1"/>
          <p:cNvSpPr>
            <a:spLocks noChangeArrowheads="1"/>
          </p:cNvSpPr>
          <p:nvPr/>
        </p:nvSpPr>
        <p:spPr bwMode="auto">
          <a:xfrm>
            <a:off x="6311345" y="5910187"/>
            <a:ext cx="5410114" cy="2046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1216061" eaLnBrk="0" fontAlgn="base" hangingPunct="0">
              <a:spcBef>
                <a:spcPct val="0"/>
              </a:spcBef>
              <a:spcAft>
                <a:spcPct val="0"/>
              </a:spcAft>
            </a:pPr>
            <a:r>
              <a:rPr lang="en-US" altLang="en-US" sz="1330" dirty="0">
                <a:solidFill>
                  <a:srgbClr val="0000FF"/>
                </a:solidFill>
                <a:latin typeface="Lucida Console" panose="020B0609040504020204" pitchFamily="49" charset="0"/>
              </a:rPr>
              <a:t>&gt; </a:t>
            </a:r>
            <a:r>
              <a:rPr lang="en-US" altLang="en-US" sz="1330" dirty="0" err="1">
                <a:solidFill>
                  <a:srgbClr val="0000FF"/>
                </a:solidFill>
                <a:latin typeface="Lucida Console" panose="020B0609040504020204" pitchFamily="49" charset="0"/>
              </a:rPr>
              <a:t>splom</a:t>
            </a:r>
            <a:r>
              <a:rPr lang="en-US" altLang="en-US" sz="1330" dirty="0">
                <a:solidFill>
                  <a:srgbClr val="0000FF"/>
                </a:solidFill>
                <a:latin typeface="Lucida Console" panose="020B0609040504020204" pitchFamily="49" charset="0"/>
              </a:rPr>
              <a:t>(~iris[1:4], groups = Species, data = iris)</a:t>
            </a:r>
            <a:endParaRPr lang="en-US" altLang="en-US" sz="2394" dirty="0">
              <a:latin typeface="Arial" panose="020B0604020202020204" pitchFamily="34" charset="0"/>
            </a:endParaRPr>
          </a:p>
        </p:txBody>
      </p:sp>
      <p:sp>
        <p:nvSpPr>
          <p:cNvPr id="5" name="Date Placeholder 4">
            <a:extLst>
              <a:ext uri="{FF2B5EF4-FFF2-40B4-BE49-F238E27FC236}">
                <a16:creationId xmlns:a16="http://schemas.microsoft.com/office/drawing/2014/main" id="{E4E0FC3A-185B-483A-98C8-0B1CE4CCCA84}"/>
              </a:ext>
            </a:extLst>
          </p:cNvPr>
          <p:cNvSpPr>
            <a:spLocks noGrp="1"/>
          </p:cNvSpPr>
          <p:nvPr>
            <p:ph type="dt" sz="half" idx="14"/>
          </p:nvPr>
        </p:nvSpPr>
        <p:spPr/>
        <p:txBody>
          <a:bodyPr/>
          <a:lstStyle/>
          <a:p>
            <a:r>
              <a:rPr lang="en-US"/>
              <a:t>4th August 2022</a:t>
            </a:r>
            <a:endParaRPr lang="en-GB" dirty="0"/>
          </a:p>
        </p:txBody>
      </p:sp>
      <p:sp>
        <p:nvSpPr>
          <p:cNvPr id="6" name="Footer Placeholder 5">
            <a:extLst>
              <a:ext uri="{FF2B5EF4-FFF2-40B4-BE49-F238E27FC236}">
                <a16:creationId xmlns:a16="http://schemas.microsoft.com/office/drawing/2014/main" id="{79BE014B-89C2-4E98-B01A-59ABA54A497E}"/>
              </a:ext>
            </a:extLst>
          </p:cNvPr>
          <p:cNvSpPr>
            <a:spLocks noGrp="1"/>
          </p:cNvSpPr>
          <p:nvPr>
            <p:ph type="ftr" sz="quarter" idx="13"/>
          </p:nvPr>
        </p:nvSpPr>
        <p:spPr/>
        <p:txBody>
          <a:bodyPr/>
          <a:lstStyle/>
          <a:p>
            <a:r>
              <a:rPr lang="en-GB"/>
              <a:t>Best Practice Analytics (Detlef Nauck, BT)</a:t>
            </a:r>
            <a:endParaRPr lang="en-GB" dirty="0"/>
          </a:p>
        </p:txBody>
      </p:sp>
      <p:sp>
        <p:nvSpPr>
          <p:cNvPr id="7" name="Slide Number Placeholder 6">
            <a:extLst>
              <a:ext uri="{FF2B5EF4-FFF2-40B4-BE49-F238E27FC236}">
                <a16:creationId xmlns:a16="http://schemas.microsoft.com/office/drawing/2014/main" id="{DFE1433C-D357-43CF-ADE1-919C39FDB234}"/>
              </a:ext>
            </a:extLst>
          </p:cNvPr>
          <p:cNvSpPr>
            <a:spLocks noGrp="1"/>
          </p:cNvSpPr>
          <p:nvPr>
            <p:ph type="sldNum" sz="quarter" idx="12"/>
          </p:nvPr>
        </p:nvSpPr>
        <p:spPr/>
        <p:txBody>
          <a:bodyPr/>
          <a:lstStyle/>
          <a:p>
            <a:fld id="{0B868178-02AE-42FC-958D-6B8F13B60175}" type="slidenum">
              <a:rPr lang="en-GB" smtClean="0"/>
              <a:pPr/>
              <a:t>52</a:t>
            </a:fld>
            <a:endParaRPr lang="en-GB" dirty="0"/>
          </a:p>
        </p:txBody>
      </p:sp>
    </p:spTree>
    <p:extLst>
      <p:ext uri="{BB962C8B-B14F-4D97-AF65-F5344CB8AC3E}">
        <p14:creationId xmlns:p14="http://schemas.microsoft.com/office/powerpoint/2010/main" val="33570530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Single-Variable Descriptions of Data</a:t>
            </a:r>
          </a:p>
        </p:txBody>
      </p:sp>
      <p:sp>
        <p:nvSpPr>
          <p:cNvPr id="3" name="Content Placeholder 2"/>
          <p:cNvSpPr>
            <a:spLocks noGrp="1"/>
          </p:cNvSpPr>
          <p:nvPr>
            <p:ph idx="1"/>
          </p:nvPr>
        </p:nvSpPr>
        <p:spPr>
          <a:xfrm>
            <a:off x="2025807" y="1193705"/>
            <a:ext cx="8330571" cy="4940388"/>
          </a:xfrm>
        </p:spPr>
        <p:txBody>
          <a:bodyPr/>
          <a:lstStyle/>
          <a:p>
            <a:r>
              <a:rPr lang="en-GB" sz="2128" dirty="0"/>
              <a:t>Mean</a:t>
            </a:r>
          </a:p>
          <a:p>
            <a:pPr lvl="1"/>
            <a:r>
              <a:rPr lang="en-GB" sz="2128" dirty="0"/>
              <a:t>The usual average: add up and divide by the number of records</a:t>
            </a:r>
          </a:p>
          <a:p>
            <a:r>
              <a:rPr lang="en-GB" sz="2128" dirty="0"/>
              <a:t>Median</a:t>
            </a:r>
          </a:p>
          <a:p>
            <a:pPr lvl="1"/>
            <a:r>
              <a:rPr lang="en-GB" sz="2128" dirty="0"/>
              <a:t>50% of data points are above this, 50% below. </a:t>
            </a:r>
          </a:p>
          <a:p>
            <a:pPr lvl="1"/>
            <a:r>
              <a:rPr lang="en-GB" sz="2128" dirty="0"/>
              <a:t>Coincides with the mean only if the data distribution is symmetric about the mean</a:t>
            </a:r>
          </a:p>
          <a:p>
            <a:r>
              <a:rPr lang="en-GB" sz="2128" dirty="0"/>
              <a:t>Mode</a:t>
            </a:r>
          </a:p>
          <a:p>
            <a:pPr lvl="1"/>
            <a:r>
              <a:rPr lang="en-GB" sz="2128" dirty="0"/>
              <a:t>the most commonly occurring value, or the highest bump on a density plot</a:t>
            </a:r>
          </a:p>
          <a:p>
            <a:r>
              <a:rPr lang="en-GB" sz="2128" dirty="0"/>
              <a:t>Percentiles</a:t>
            </a:r>
          </a:p>
          <a:p>
            <a:pPr lvl="1"/>
            <a:r>
              <a:rPr lang="en-GB" sz="2128" dirty="0"/>
              <a:t>Typical values are 5</a:t>
            </a:r>
            <a:r>
              <a:rPr lang="en-GB" sz="2128" baseline="30000" dirty="0"/>
              <a:t>th</a:t>
            </a:r>
            <a:r>
              <a:rPr lang="en-GB" sz="2128" dirty="0"/>
              <a:t>, 25</a:t>
            </a:r>
            <a:r>
              <a:rPr lang="en-GB" sz="2128" baseline="30000" dirty="0"/>
              <a:t>th</a:t>
            </a:r>
            <a:r>
              <a:rPr lang="en-GB" sz="2128" dirty="0"/>
              <a:t>, 50</a:t>
            </a:r>
            <a:r>
              <a:rPr lang="en-GB" sz="2128" baseline="30000" dirty="0"/>
              <a:t>th</a:t>
            </a:r>
            <a:r>
              <a:rPr lang="en-GB" sz="2128" dirty="0"/>
              <a:t> (Median), 75</a:t>
            </a:r>
            <a:r>
              <a:rPr lang="en-GB" sz="2128" baseline="30000" dirty="0"/>
              <a:t>th</a:t>
            </a:r>
            <a:r>
              <a:rPr lang="en-GB" sz="2128" dirty="0"/>
              <a:t>, 90</a:t>
            </a:r>
            <a:r>
              <a:rPr lang="en-GB" sz="2128" baseline="30000" dirty="0"/>
              <a:t>th</a:t>
            </a:r>
            <a:r>
              <a:rPr lang="en-GB" sz="2128" dirty="0"/>
              <a:t>, 99</a:t>
            </a:r>
            <a:r>
              <a:rPr lang="en-GB" sz="2128" baseline="30000" dirty="0"/>
              <a:t>th</a:t>
            </a:r>
          </a:p>
          <a:p>
            <a:r>
              <a:rPr lang="en-GB" sz="2128" dirty="0"/>
              <a:t>Standard deviation – a measure of spread</a:t>
            </a:r>
          </a:p>
        </p:txBody>
      </p:sp>
      <p:sp>
        <p:nvSpPr>
          <p:cNvPr id="4" name="Date Placeholder 3">
            <a:extLst>
              <a:ext uri="{FF2B5EF4-FFF2-40B4-BE49-F238E27FC236}">
                <a16:creationId xmlns:a16="http://schemas.microsoft.com/office/drawing/2014/main" id="{FF72E18C-9A5D-4F4F-834D-BA4395CCC74C}"/>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40826286-E13D-4551-89BA-ECFFD83B4A86}"/>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2449D345-DE66-4418-8723-53F077ECF93A}"/>
              </a:ext>
            </a:extLst>
          </p:cNvPr>
          <p:cNvSpPr>
            <a:spLocks noGrp="1"/>
          </p:cNvSpPr>
          <p:nvPr>
            <p:ph type="sldNum" sz="quarter" idx="12"/>
          </p:nvPr>
        </p:nvSpPr>
        <p:spPr/>
        <p:txBody>
          <a:bodyPr/>
          <a:lstStyle/>
          <a:p>
            <a:fld id="{0B868178-02AE-42FC-958D-6B8F13B60175}" type="slidenum">
              <a:rPr lang="en-GB" smtClean="0"/>
              <a:pPr/>
              <a:t>53</a:t>
            </a:fld>
            <a:endParaRPr lang="en-GB" dirty="0"/>
          </a:p>
        </p:txBody>
      </p:sp>
    </p:spTree>
    <p:extLst>
      <p:ext uri="{BB962C8B-B14F-4D97-AF65-F5344CB8AC3E}">
        <p14:creationId xmlns:p14="http://schemas.microsoft.com/office/powerpoint/2010/main" val="2817158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Single-value Description for an R Data Frame</a:t>
            </a:r>
          </a:p>
        </p:txBody>
      </p:sp>
      <p:pic>
        <p:nvPicPr>
          <p:cNvPr id="6" name="Picture 5"/>
          <p:cNvPicPr>
            <a:picLocks noChangeAspect="1"/>
          </p:cNvPicPr>
          <p:nvPr/>
        </p:nvPicPr>
        <p:blipFill rotWithShape="1">
          <a:blip r:embed="rId2"/>
          <a:srcRect l="931" t="74427" r="50944" b="7992"/>
          <a:stretch/>
        </p:blipFill>
        <p:spPr>
          <a:xfrm>
            <a:off x="565373" y="2366841"/>
            <a:ext cx="11217138" cy="2202622"/>
          </a:xfrm>
          <a:prstGeom prst="rect">
            <a:avLst/>
          </a:prstGeom>
        </p:spPr>
      </p:pic>
      <p:sp>
        <p:nvSpPr>
          <p:cNvPr id="2" name="Date Placeholder 1">
            <a:extLst>
              <a:ext uri="{FF2B5EF4-FFF2-40B4-BE49-F238E27FC236}">
                <a16:creationId xmlns:a16="http://schemas.microsoft.com/office/drawing/2014/main" id="{68C5E14F-872E-4EA9-B74C-F098FE0B1CBB}"/>
              </a:ext>
            </a:extLst>
          </p:cNvPr>
          <p:cNvSpPr>
            <a:spLocks noGrp="1"/>
          </p:cNvSpPr>
          <p:nvPr>
            <p:ph type="dt" sz="half" idx="14"/>
          </p:nvPr>
        </p:nvSpPr>
        <p:spPr/>
        <p:txBody>
          <a:bodyPr/>
          <a:lstStyle/>
          <a:p>
            <a:r>
              <a:rPr lang="en-US"/>
              <a:t>4th August 2022</a:t>
            </a:r>
            <a:endParaRPr lang="en-GB" dirty="0"/>
          </a:p>
        </p:txBody>
      </p:sp>
      <p:sp>
        <p:nvSpPr>
          <p:cNvPr id="3" name="Footer Placeholder 2">
            <a:extLst>
              <a:ext uri="{FF2B5EF4-FFF2-40B4-BE49-F238E27FC236}">
                <a16:creationId xmlns:a16="http://schemas.microsoft.com/office/drawing/2014/main" id="{6BA6DCF1-011A-4108-88D8-5B8390262940}"/>
              </a:ext>
            </a:extLst>
          </p:cNvPr>
          <p:cNvSpPr>
            <a:spLocks noGrp="1"/>
          </p:cNvSpPr>
          <p:nvPr>
            <p:ph type="ftr" sz="quarter" idx="13"/>
          </p:nvPr>
        </p:nvSpPr>
        <p:spPr/>
        <p:txBody>
          <a:bodyPr/>
          <a:lstStyle/>
          <a:p>
            <a:r>
              <a:rPr lang="en-GB"/>
              <a:t>Best Practice Analytics (Detlef Nauck, BT)</a:t>
            </a:r>
            <a:endParaRPr lang="en-GB" dirty="0"/>
          </a:p>
        </p:txBody>
      </p:sp>
      <p:sp>
        <p:nvSpPr>
          <p:cNvPr id="5" name="Slide Number Placeholder 4">
            <a:extLst>
              <a:ext uri="{FF2B5EF4-FFF2-40B4-BE49-F238E27FC236}">
                <a16:creationId xmlns:a16="http://schemas.microsoft.com/office/drawing/2014/main" id="{E9EE15AA-DAD0-4135-A525-07D8C5E9B08C}"/>
              </a:ext>
            </a:extLst>
          </p:cNvPr>
          <p:cNvSpPr>
            <a:spLocks noGrp="1"/>
          </p:cNvSpPr>
          <p:nvPr>
            <p:ph type="sldNum" sz="quarter" idx="12"/>
          </p:nvPr>
        </p:nvSpPr>
        <p:spPr/>
        <p:txBody>
          <a:bodyPr/>
          <a:lstStyle/>
          <a:p>
            <a:fld id="{0B868178-02AE-42FC-958D-6B8F13B60175}" type="slidenum">
              <a:rPr lang="en-GB" smtClean="0"/>
              <a:pPr/>
              <a:t>54</a:t>
            </a:fld>
            <a:endParaRPr lang="en-GB" dirty="0"/>
          </a:p>
        </p:txBody>
      </p:sp>
    </p:spTree>
    <p:extLst>
      <p:ext uri="{BB962C8B-B14F-4D97-AF65-F5344CB8AC3E}">
        <p14:creationId xmlns:p14="http://schemas.microsoft.com/office/powerpoint/2010/main" val="3411331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Single-Variable Descriptions of Data</a:t>
            </a:r>
          </a:p>
        </p:txBody>
      </p:sp>
      <p:sp>
        <p:nvSpPr>
          <p:cNvPr id="3" name="Content Placeholder 2"/>
          <p:cNvSpPr>
            <a:spLocks noGrp="1"/>
          </p:cNvSpPr>
          <p:nvPr>
            <p:ph idx="1"/>
          </p:nvPr>
        </p:nvSpPr>
        <p:spPr/>
        <p:txBody>
          <a:bodyPr/>
          <a:lstStyle/>
          <a:p>
            <a:r>
              <a:rPr lang="en-GB" dirty="0"/>
              <a:t>R has</a:t>
            </a:r>
          </a:p>
          <a:p>
            <a:pPr lvl="1"/>
            <a:r>
              <a:rPr lang="en-GB" sz="1795" b="1" dirty="0">
                <a:solidFill>
                  <a:srgbClr val="00528E"/>
                </a:solidFill>
                <a:latin typeface="Courier New" pitchFamily="49" charset="0"/>
                <a:cs typeface="Courier New" pitchFamily="49" charset="0"/>
              </a:rPr>
              <a:t>mean() </a:t>
            </a:r>
            <a:r>
              <a:rPr lang="en-GB" dirty="0"/>
              <a:t>for means, but also </a:t>
            </a:r>
            <a:r>
              <a:rPr lang="en-GB" sz="1795" b="1" dirty="0" err="1">
                <a:solidFill>
                  <a:srgbClr val="00528E"/>
                </a:solidFill>
                <a:latin typeface="Courier New" pitchFamily="49" charset="0"/>
                <a:cs typeface="Courier New" pitchFamily="49" charset="0"/>
              </a:rPr>
              <a:t>colMeans</a:t>
            </a:r>
            <a:r>
              <a:rPr lang="en-GB" sz="1795" b="1" dirty="0">
                <a:solidFill>
                  <a:srgbClr val="00528E"/>
                </a:solidFill>
                <a:latin typeface="Courier New" pitchFamily="49" charset="0"/>
                <a:cs typeface="Courier New" pitchFamily="49" charset="0"/>
              </a:rPr>
              <a:t>()</a:t>
            </a:r>
            <a:r>
              <a:rPr lang="en-GB" dirty="0"/>
              <a:t>/</a:t>
            </a:r>
            <a:r>
              <a:rPr lang="en-GB" sz="1795" b="1" dirty="0" err="1">
                <a:solidFill>
                  <a:srgbClr val="00528E"/>
                </a:solidFill>
                <a:latin typeface="Courier New" pitchFamily="49" charset="0"/>
                <a:cs typeface="Courier New" pitchFamily="49" charset="0"/>
              </a:rPr>
              <a:t>rowMeans</a:t>
            </a:r>
            <a:r>
              <a:rPr lang="en-GB" sz="1795" b="1" dirty="0">
                <a:solidFill>
                  <a:srgbClr val="00528E"/>
                </a:solidFill>
                <a:latin typeface="Courier New" pitchFamily="49" charset="0"/>
                <a:cs typeface="Courier New" pitchFamily="49" charset="0"/>
              </a:rPr>
              <a:t>() </a:t>
            </a:r>
            <a:r>
              <a:rPr lang="en-GB" dirty="0"/>
              <a:t>for fast computation of column/row means in large data sets</a:t>
            </a:r>
          </a:p>
          <a:p>
            <a:pPr lvl="1"/>
            <a:r>
              <a:rPr lang="en-GB" sz="1795" b="1" dirty="0" err="1">
                <a:solidFill>
                  <a:srgbClr val="00528E"/>
                </a:solidFill>
                <a:latin typeface="Courier New" pitchFamily="49" charset="0"/>
                <a:cs typeface="Courier New" pitchFamily="49" charset="0"/>
              </a:rPr>
              <a:t>sd</a:t>
            </a:r>
            <a:r>
              <a:rPr lang="en-GB" sz="1795" b="1" dirty="0">
                <a:solidFill>
                  <a:srgbClr val="00528E"/>
                </a:solidFill>
                <a:latin typeface="Courier New" pitchFamily="49" charset="0"/>
                <a:cs typeface="Courier New" pitchFamily="49" charset="0"/>
              </a:rPr>
              <a:t>() </a:t>
            </a:r>
            <a:r>
              <a:rPr lang="en-GB" dirty="0"/>
              <a:t>for standard deviations,</a:t>
            </a:r>
          </a:p>
          <a:p>
            <a:pPr lvl="1"/>
            <a:r>
              <a:rPr lang="en-GB" sz="1795" b="1" dirty="0">
                <a:solidFill>
                  <a:srgbClr val="00528E"/>
                </a:solidFill>
                <a:latin typeface="Courier New" pitchFamily="49" charset="0"/>
                <a:cs typeface="Courier New" pitchFamily="49" charset="0"/>
              </a:rPr>
              <a:t>median() </a:t>
            </a:r>
            <a:r>
              <a:rPr lang="en-GB" dirty="0"/>
              <a:t>for medians</a:t>
            </a:r>
          </a:p>
          <a:p>
            <a:pPr lvl="1"/>
            <a:r>
              <a:rPr lang="en-GB" sz="1795" b="1" dirty="0" err="1">
                <a:solidFill>
                  <a:srgbClr val="00528E"/>
                </a:solidFill>
                <a:latin typeface="Courier New" pitchFamily="49" charset="0"/>
                <a:cs typeface="Courier New" pitchFamily="49" charset="0"/>
              </a:rPr>
              <a:t>quantile</a:t>
            </a:r>
            <a:r>
              <a:rPr lang="en-GB" sz="1795" b="1" dirty="0">
                <a:solidFill>
                  <a:srgbClr val="00528E"/>
                </a:solidFill>
                <a:latin typeface="Courier New" pitchFamily="49" charset="0"/>
                <a:cs typeface="Courier New" pitchFamily="49" charset="0"/>
              </a:rPr>
              <a:t>() </a:t>
            </a:r>
            <a:r>
              <a:rPr lang="en-GB" dirty="0"/>
              <a:t>for percentile</a:t>
            </a:r>
          </a:p>
          <a:p>
            <a:pPr lvl="1"/>
            <a:r>
              <a:rPr lang="en-GB" sz="1795" b="1" dirty="0">
                <a:solidFill>
                  <a:srgbClr val="00528E"/>
                </a:solidFill>
                <a:latin typeface="Courier New" pitchFamily="49" charset="0"/>
                <a:cs typeface="Courier New" pitchFamily="49" charset="0"/>
              </a:rPr>
              <a:t>summary() </a:t>
            </a:r>
            <a:r>
              <a:rPr lang="en-GB" dirty="0"/>
              <a:t>gives you  minimum, 1st quartile (i.e. 25</a:t>
            </a:r>
            <a:r>
              <a:rPr lang="en-GB" baseline="30000" dirty="0"/>
              <a:t>th</a:t>
            </a:r>
            <a:r>
              <a:rPr lang="en-GB" dirty="0"/>
              <a:t> percentile),  median, mean, 3rd quartile (i.e. 75</a:t>
            </a:r>
            <a:r>
              <a:rPr lang="en-GB" baseline="30000" dirty="0"/>
              <a:t>th</a:t>
            </a:r>
            <a:r>
              <a:rPr lang="en-GB" dirty="0"/>
              <a:t> percentile) and  maximum</a:t>
            </a:r>
          </a:p>
          <a:p>
            <a:pPr lvl="1"/>
            <a:endParaRPr lang="en-GB" dirty="0"/>
          </a:p>
          <a:p>
            <a:endParaRPr lang="en-GB" dirty="0"/>
          </a:p>
        </p:txBody>
      </p:sp>
      <p:sp>
        <p:nvSpPr>
          <p:cNvPr id="4" name="Date Placeholder 3">
            <a:extLst>
              <a:ext uri="{FF2B5EF4-FFF2-40B4-BE49-F238E27FC236}">
                <a16:creationId xmlns:a16="http://schemas.microsoft.com/office/drawing/2014/main" id="{3DCD2D4C-132B-480C-87A9-636CA03C9095}"/>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1017BC6B-97EC-403F-8497-CBA44D39C1E3}"/>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C4DFC4AE-BF8B-4A08-AACA-485BE6D4285D}"/>
              </a:ext>
            </a:extLst>
          </p:cNvPr>
          <p:cNvSpPr>
            <a:spLocks noGrp="1"/>
          </p:cNvSpPr>
          <p:nvPr>
            <p:ph type="sldNum" sz="quarter" idx="12"/>
          </p:nvPr>
        </p:nvSpPr>
        <p:spPr/>
        <p:txBody>
          <a:bodyPr/>
          <a:lstStyle/>
          <a:p>
            <a:fld id="{0B868178-02AE-42FC-958D-6B8F13B60175}" type="slidenum">
              <a:rPr lang="en-GB" smtClean="0"/>
              <a:pPr/>
              <a:t>55</a:t>
            </a:fld>
            <a:endParaRPr lang="en-GB" dirty="0"/>
          </a:p>
        </p:txBody>
      </p:sp>
    </p:spTree>
    <p:extLst>
      <p:ext uri="{BB962C8B-B14F-4D97-AF65-F5344CB8AC3E}">
        <p14:creationId xmlns:p14="http://schemas.microsoft.com/office/powerpoint/2010/main" val="28092758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Single-Variable Descriptions of Data</a:t>
            </a:r>
          </a:p>
        </p:txBody>
      </p:sp>
      <p:sp>
        <p:nvSpPr>
          <p:cNvPr id="3" name="Content Placeholder 2"/>
          <p:cNvSpPr>
            <a:spLocks noGrp="1"/>
          </p:cNvSpPr>
          <p:nvPr>
            <p:ph idx="1"/>
          </p:nvPr>
        </p:nvSpPr>
        <p:spPr/>
        <p:txBody>
          <a:bodyPr/>
          <a:lstStyle/>
          <a:p>
            <a:r>
              <a:rPr lang="en-GB" dirty="0"/>
              <a:t>Excel has: </a:t>
            </a:r>
          </a:p>
          <a:p>
            <a:pPr lvl="1"/>
            <a:r>
              <a:rPr lang="en-GB" dirty="0"/>
              <a:t>AVERAGE() for means</a:t>
            </a:r>
          </a:p>
          <a:p>
            <a:pPr lvl="1"/>
            <a:r>
              <a:rPr lang="en-GB"/>
              <a:t>STDEV.S</a:t>
            </a:r>
            <a:r>
              <a:rPr lang="en-GB" dirty="0"/>
              <a:t>()  for sample SD </a:t>
            </a:r>
            <a:r>
              <a:rPr lang="en-GB"/>
              <a:t>and STDEV.P for population</a:t>
            </a:r>
            <a:r>
              <a:rPr lang="en-GB" dirty="0"/>
              <a:t>. </a:t>
            </a:r>
            <a:r>
              <a:rPr lang="en-GB"/>
              <a:t>You almost always want STDEV.S</a:t>
            </a:r>
            <a:r>
              <a:rPr lang="en-GB" dirty="0"/>
              <a:t>()</a:t>
            </a:r>
          </a:p>
          <a:p>
            <a:pPr lvl="1"/>
            <a:r>
              <a:rPr lang="en-GB" dirty="0"/>
              <a:t>MEDIAN()  for medians</a:t>
            </a:r>
          </a:p>
          <a:p>
            <a:pPr lvl="1"/>
            <a:r>
              <a:rPr lang="en-GB"/>
              <a:t>PERCENTILE.INC</a:t>
            </a:r>
            <a:r>
              <a:rPr lang="en-GB" dirty="0"/>
              <a:t>() </a:t>
            </a:r>
            <a:r>
              <a:rPr lang="en-GB"/>
              <a:t>for percentiles</a:t>
            </a:r>
          </a:p>
          <a:p>
            <a:pPr lvl="1"/>
            <a:r>
              <a:rPr lang="en-GB"/>
              <a:t>MIN() for the minimum</a:t>
            </a:r>
          </a:p>
          <a:p>
            <a:pPr lvl="1"/>
            <a:r>
              <a:rPr lang="en-GB"/>
              <a:t>MAX() for the maximum </a:t>
            </a:r>
            <a:endParaRPr lang="en-GB" dirty="0"/>
          </a:p>
          <a:p>
            <a:endParaRPr lang="en-GB" dirty="0"/>
          </a:p>
        </p:txBody>
      </p:sp>
      <p:sp>
        <p:nvSpPr>
          <p:cNvPr id="4" name="Date Placeholder 3">
            <a:extLst>
              <a:ext uri="{FF2B5EF4-FFF2-40B4-BE49-F238E27FC236}">
                <a16:creationId xmlns:a16="http://schemas.microsoft.com/office/drawing/2014/main" id="{292BB637-B570-4971-A39A-566FE6ACE0C7}"/>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57AEF662-DEA5-4714-9310-192B89C02EDB}"/>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1745D8E8-140C-432A-A723-9206419EA260}"/>
              </a:ext>
            </a:extLst>
          </p:cNvPr>
          <p:cNvSpPr>
            <a:spLocks noGrp="1"/>
          </p:cNvSpPr>
          <p:nvPr>
            <p:ph type="sldNum" sz="quarter" idx="12"/>
          </p:nvPr>
        </p:nvSpPr>
        <p:spPr/>
        <p:txBody>
          <a:bodyPr/>
          <a:lstStyle/>
          <a:p>
            <a:fld id="{0B868178-02AE-42FC-958D-6B8F13B60175}" type="slidenum">
              <a:rPr lang="en-GB" smtClean="0"/>
              <a:pPr/>
              <a:t>56</a:t>
            </a:fld>
            <a:endParaRPr lang="en-GB" dirty="0"/>
          </a:p>
        </p:txBody>
      </p:sp>
    </p:spTree>
    <p:extLst>
      <p:ext uri="{BB962C8B-B14F-4D97-AF65-F5344CB8AC3E}">
        <p14:creationId xmlns:p14="http://schemas.microsoft.com/office/powerpoint/2010/main" val="2508795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Tip…</a:t>
            </a:r>
          </a:p>
        </p:txBody>
      </p:sp>
      <p:sp>
        <p:nvSpPr>
          <p:cNvPr id="3" name="Content Placeholder 2"/>
          <p:cNvSpPr>
            <a:spLocks noGrp="1"/>
          </p:cNvSpPr>
          <p:nvPr>
            <p:ph idx="1"/>
          </p:nvPr>
        </p:nvSpPr>
        <p:spPr/>
        <p:txBody>
          <a:bodyPr/>
          <a:lstStyle/>
          <a:p>
            <a:r>
              <a:rPr lang="en-GB" i="1" dirty="0"/>
              <a:t>Never</a:t>
            </a:r>
            <a:r>
              <a:rPr lang="en-GB" dirty="0"/>
              <a:t> compute the mean without also computing the min and max. </a:t>
            </a:r>
          </a:p>
          <a:p>
            <a:r>
              <a:rPr lang="en-GB" dirty="0"/>
              <a:t>The mean is very vulnerable to outliers</a:t>
            </a:r>
          </a:p>
          <a:p>
            <a:r>
              <a:rPr lang="en-GB" dirty="0"/>
              <a:t>You may not be expecting zero or ultra-large values, but they might be in there nonetheless.</a:t>
            </a:r>
          </a:p>
        </p:txBody>
      </p:sp>
      <p:sp>
        <p:nvSpPr>
          <p:cNvPr id="4" name="Date Placeholder 3">
            <a:extLst>
              <a:ext uri="{FF2B5EF4-FFF2-40B4-BE49-F238E27FC236}">
                <a16:creationId xmlns:a16="http://schemas.microsoft.com/office/drawing/2014/main" id="{1195A55A-9B9C-4D6B-82DA-6B1950D7C87C}"/>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2F2C2E85-848A-4A95-A166-51E3D7B2378B}"/>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3FC76A6B-49A6-43A3-BA1D-AA754F1576FD}"/>
              </a:ext>
            </a:extLst>
          </p:cNvPr>
          <p:cNvSpPr>
            <a:spLocks noGrp="1"/>
          </p:cNvSpPr>
          <p:nvPr>
            <p:ph type="sldNum" sz="quarter" idx="12"/>
          </p:nvPr>
        </p:nvSpPr>
        <p:spPr/>
        <p:txBody>
          <a:bodyPr/>
          <a:lstStyle/>
          <a:p>
            <a:fld id="{0B868178-02AE-42FC-958D-6B8F13B60175}" type="slidenum">
              <a:rPr lang="en-GB" smtClean="0"/>
              <a:pPr/>
              <a:t>57</a:t>
            </a:fld>
            <a:endParaRPr lang="en-GB" dirty="0"/>
          </a:p>
        </p:txBody>
      </p:sp>
    </p:spTree>
    <p:extLst>
      <p:ext uri="{BB962C8B-B14F-4D97-AF65-F5344CB8AC3E}">
        <p14:creationId xmlns:p14="http://schemas.microsoft.com/office/powerpoint/2010/main" val="5107922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Common Distributions: The Normal Distribution </a:t>
            </a:r>
          </a:p>
        </p:txBody>
      </p:sp>
      <p:pic>
        <p:nvPicPr>
          <p:cNvPr id="2050" name="Picture 2" descr="http://upload.wikimedia.org/wikipedia/commons/a/a9/Empirical_Ru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1353" y="1409181"/>
            <a:ext cx="6556717" cy="475766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F5D44CFB-A1C3-4E10-9ED9-605998721426}"/>
              </a:ext>
            </a:extLst>
          </p:cNvPr>
          <p:cNvSpPr>
            <a:spLocks noGrp="1"/>
          </p:cNvSpPr>
          <p:nvPr>
            <p:ph type="dt" sz="half" idx="14"/>
          </p:nvPr>
        </p:nvSpPr>
        <p:spPr/>
        <p:txBody>
          <a:bodyPr/>
          <a:lstStyle/>
          <a:p>
            <a:r>
              <a:rPr lang="en-US"/>
              <a:t>4th August 2022</a:t>
            </a:r>
            <a:endParaRPr lang="en-GB" dirty="0"/>
          </a:p>
        </p:txBody>
      </p:sp>
      <p:sp>
        <p:nvSpPr>
          <p:cNvPr id="3" name="Footer Placeholder 2">
            <a:extLst>
              <a:ext uri="{FF2B5EF4-FFF2-40B4-BE49-F238E27FC236}">
                <a16:creationId xmlns:a16="http://schemas.microsoft.com/office/drawing/2014/main" id="{C7488782-54CC-433E-8221-D3232EC56D81}"/>
              </a:ext>
            </a:extLst>
          </p:cNvPr>
          <p:cNvSpPr>
            <a:spLocks noGrp="1"/>
          </p:cNvSpPr>
          <p:nvPr>
            <p:ph type="ftr" sz="quarter" idx="13"/>
          </p:nvPr>
        </p:nvSpPr>
        <p:spPr/>
        <p:txBody>
          <a:bodyPr/>
          <a:lstStyle/>
          <a:p>
            <a:r>
              <a:rPr lang="en-GB"/>
              <a:t>Best Practice Analytics (Detlef Nauck, BT)</a:t>
            </a:r>
            <a:endParaRPr lang="en-GB" dirty="0"/>
          </a:p>
        </p:txBody>
      </p:sp>
      <p:sp>
        <p:nvSpPr>
          <p:cNvPr id="5" name="Slide Number Placeholder 4">
            <a:extLst>
              <a:ext uri="{FF2B5EF4-FFF2-40B4-BE49-F238E27FC236}">
                <a16:creationId xmlns:a16="http://schemas.microsoft.com/office/drawing/2014/main" id="{9A653797-3D94-4840-A224-4822A1C99F82}"/>
              </a:ext>
            </a:extLst>
          </p:cNvPr>
          <p:cNvSpPr>
            <a:spLocks noGrp="1"/>
          </p:cNvSpPr>
          <p:nvPr>
            <p:ph type="sldNum" sz="quarter" idx="12"/>
          </p:nvPr>
        </p:nvSpPr>
        <p:spPr/>
        <p:txBody>
          <a:bodyPr/>
          <a:lstStyle/>
          <a:p>
            <a:fld id="{0B868178-02AE-42FC-958D-6B8F13B60175}" type="slidenum">
              <a:rPr lang="en-GB" smtClean="0"/>
              <a:pPr/>
              <a:t>58</a:t>
            </a:fld>
            <a:endParaRPr lang="en-GB" dirty="0"/>
          </a:p>
        </p:txBody>
      </p:sp>
    </p:spTree>
    <p:extLst>
      <p:ext uri="{BB962C8B-B14F-4D97-AF65-F5344CB8AC3E}">
        <p14:creationId xmlns:p14="http://schemas.microsoft.com/office/powerpoint/2010/main" val="336335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Common Distributions: The Normal Distribution</a:t>
            </a:r>
          </a:p>
        </p:txBody>
      </p:sp>
      <p:pic>
        <p:nvPicPr>
          <p:cNvPr id="1026" name="Picture 2" descr="http://glimmer.rstudio.com/kdavenport/Auditor_assess/images/norma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763" y="1481006"/>
            <a:ext cx="7614254" cy="4568552"/>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9A538E84-A3F1-44A6-84B7-6FAADC7C8544}"/>
              </a:ext>
            </a:extLst>
          </p:cNvPr>
          <p:cNvSpPr>
            <a:spLocks noGrp="1"/>
          </p:cNvSpPr>
          <p:nvPr>
            <p:ph type="dt" sz="half" idx="14"/>
          </p:nvPr>
        </p:nvSpPr>
        <p:spPr/>
        <p:txBody>
          <a:bodyPr/>
          <a:lstStyle/>
          <a:p>
            <a:r>
              <a:rPr lang="en-US"/>
              <a:t>4th August 2022</a:t>
            </a:r>
            <a:endParaRPr lang="en-GB" dirty="0"/>
          </a:p>
        </p:txBody>
      </p:sp>
      <p:sp>
        <p:nvSpPr>
          <p:cNvPr id="4" name="Footer Placeholder 3">
            <a:extLst>
              <a:ext uri="{FF2B5EF4-FFF2-40B4-BE49-F238E27FC236}">
                <a16:creationId xmlns:a16="http://schemas.microsoft.com/office/drawing/2014/main" id="{5EAC588F-3A21-4FA8-8F41-77EF5D50FCC7}"/>
              </a:ext>
            </a:extLst>
          </p:cNvPr>
          <p:cNvSpPr>
            <a:spLocks noGrp="1"/>
          </p:cNvSpPr>
          <p:nvPr>
            <p:ph type="ftr" sz="quarter" idx="13"/>
          </p:nvPr>
        </p:nvSpPr>
        <p:spPr/>
        <p:txBody>
          <a:bodyPr/>
          <a:lstStyle/>
          <a:p>
            <a:r>
              <a:rPr lang="en-GB"/>
              <a:t>Best Practice Analytics (Detlef Nauck, BT)</a:t>
            </a:r>
            <a:endParaRPr lang="en-GB" dirty="0"/>
          </a:p>
        </p:txBody>
      </p:sp>
      <p:sp>
        <p:nvSpPr>
          <p:cNvPr id="5" name="Slide Number Placeholder 4">
            <a:extLst>
              <a:ext uri="{FF2B5EF4-FFF2-40B4-BE49-F238E27FC236}">
                <a16:creationId xmlns:a16="http://schemas.microsoft.com/office/drawing/2014/main" id="{13A942D0-9F60-476F-BDEE-16C61D297F65}"/>
              </a:ext>
            </a:extLst>
          </p:cNvPr>
          <p:cNvSpPr>
            <a:spLocks noGrp="1"/>
          </p:cNvSpPr>
          <p:nvPr>
            <p:ph type="sldNum" sz="quarter" idx="12"/>
          </p:nvPr>
        </p:nvSpPr>
        <p:spPr/>
        <p:txBody>
          <a:bodyPr/>
          <a:lstStyle/>
          <a:p>
            <a:fld id="{0B868178-02AE-42FC-958D-6B8F13B60175}" type="slidenum">
              <a:rPr lang="en-GB" smtClean="0"/>
              <a:pPr/>
              <a:t>59</a:t>
            </a:fld>
            <a:endParaRPr lang="en-GB" dirty="0"/>
          </a:p>
        </p:txBody>
      </p:sp>
    </p:spTree>
    <p:extLst>
      <p:ext uri="{BB962C8B-B14F-4D97-AF65-F5344CB8AC3E}">
        <p14:creationId xmlns:p14="http://schemas.microsoft.com/office/powerpoint/2010/main" val="233450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07B2A6-01DB-4CA8-8D79-8B27B1CB1997}"/>
              </a:ext>
            </a:extLst>
          </p:cNvPr>
          <p:cNvSpPr>
            <a:spLocks noGrp="1"/>
          </p:cNvSpPr>
          <p:nvPr>
            <p:ph type="title"/>
          </p:nvPr>
        </p:nvSpPr>
        <p:spPr>
          <a:xfrm>
            <a:off x="358775" y="1980109"/>
            <a:ext cx="11520000" cy="2700000"/>
          </a:xfrm>
        </p:spPr>
        <p:txBody>
          <a:bodyPr/>
          <a:lstStyle/>
          <a:p>
            <a:r>
              <a:rPr lang="en-GB" sz="3600" b="0" i="1" dirty="0"/>
              <a:t>“Your ML model is only as good </a:t>
            </a:r>
            <a:br>
              <a:rPr lang="en-GB" sz="3600" b="0" i="1" dirty="0"/>
            </a:br>
            <a:r>
              <a:rPr lang="en-GB" sz="3600" b="0" i="1" dirty="0"/>
              <a:t>as the data that goes into it. </a:t>
            </a:r>
            <a:br>
              <a:rPr lang="en-GB" sz="3600" b="0" i="1" dirty="0"/>
            </a:br>
            <a:r>
              <a:rPr lang="en-GB" sz="3600" b="0" i="1" dirty="0"/>
              <a:t>So an important part of ML is </a:t>
            </a:r>
            <a:br>
              <a:rPr lang="en-GB" sz="3600" b="0" i="1" dirty="0"/>
            </a:br>
            <a:r>
              <a:rPr lang="en-GB" sz="3600" b="0" i="1" dirty="0"/>
              <a:t>engineering great features.”</a:t>
            </a:r>
            <a:br>
              <a:rPr lang="en-GB" sz="3600" b="0" i="1" dirty="0"/>
            </a:br>
            <a:br>
              <a:rPr lang="en-GB" sz="3600" b="0" dirty="0"/>
            </a:br>
            <a:r>
              <a:rPr lang="en-GB" sz="1600" b="0" dirty="0"/>
              <a:t>(Cassie </a:t>
            </a:r>
            <a:r>
              <a:rPr lang="en-GB" sz="1600" b="0" dirty="0" err="1"/>
              <a:t>Kozyrkov</a:t>
            </a:r>
            <a:r>
              <a:rPr lang="en-GB" sz="1600" b="0" dirty="0"/>
              <a:t>: Making Friends with Machine Learning)</a:t>
            </a:r>
            <a:br>
              <a:rPr lang="en-GB" sz="1600" b="0" dirty="0"/>
            </a:br>
            <a:endParaRPr lang="en-GB" sz="3600" b="0" dirty="0"/>
          </a:p>
        </p:txBody>
      </p:sp>
      <p:sp>
        <p:nvSpPr>
          <p:cNvPr id="3" name="Slide Number Placeholder 2">
            <a:extLst>
              <a:ext uri="{FF2B5EF4-FFF2-40B4-BE49-F238E27FC236}">
                <a16:creationId xmlns:a16="http://schemas.microsoft.com/office/drawing/2014/main" id="{EC3FFD87-5EDB-48BD-87F5-85F5EBD3652B}"/>
              </a:ext>
            </a:extLst>
          </p:cNvPr>
          <p:cNvSpPr>
            <a:spLocks noGrp="1"/>
          </p:cNvSpPr>
          <p:nvPr>
            <p:ph type="sldNum" sz="quarter" idx="4294967295"/>
          </p:nvPr>
        </p:nvSpPr>
        <p:spPr>
          <a:xfrm>
            <a:off x="0" y="6318250"/>
            <a:ext cx="360363" cy="261938"/>
          </a:xfrm>
          <a:prstGeom prst="rect">
            <a:avLst/>
          </a:prstGeom>
        </p:spPr>
        <p:txBody>
          <a:bodyPr/>
          <a:lstStyle/>
          <a:p>
            <a:fld id="{0B868178-02AE-42FC-958D-6B8F13B60175}" type="slidenum">
              <a:rPr lang="en-GB" smtClean="0"/>
              <a:pPr/>
              <a:t>6</a:t>
            </a:fld>
            <a:endParaRPr lang="en-GB" dirty="0"/>
          </a:p>
        </p:txBody>
      </p:sp>
      <p:sp>
        <p:nvSpPr>
          <p:cNvPr id="4" name="Footer Placeholder 3">
            <a:extLst>
              <a:ext uri="{FF2B5EF4-FFF2-40B4-BE49-F238E27FC236}">
                <a16:creationId xmlns:a16="http://schemas.microsoft.com/office/drawing/2014/main" id="{19CA675B-6B55-4809-9F1C-821CD652BECE}"/>
              </a:ext>
            </a:extLst>
          </p:cNvPr>
          <p:cNvSpPr>
            <a:spLocks noGrp="1"/>
          </p:cNvSpPr>
          <p:nvPr>
            <p:ph type="ftr" sz="quarter" idx="4294967295"/>
          </p:nvPr>
        </p:nvSpPr>
        <p:spPr>
          <a:xfrm>
            <a:off x="7199412" y="6318250"/>
            <a:ext cx="4248992" cy="261938"/>
          </a:xfrm>
          <a:prstGeom prst="rect">
            <a:avLst/>
          </a:prstGeom>
        </p:spPr>
        <p:txBody>
          <a:bodyPr/>
          <a:lstStyle/>
          <a:p>
            <a:r>
              <a:rPr lang="en-GB" dirty="0"/>
              <a:t>Best Practice Analytics (Detlef Nauck, BT)</a:t>
            </a:r>
          </a:p>
        </p:txBody>
      </p:sp>
      <p:sp>
        <p:nvSpPr>
          <p:cNvPr id="5" name="Date Placeholder 4">
            <a:extLst>
              <a:ext uri="{FF2B5EF4-FFF2-40B4-BE49-F238E27FC236}">
                <a16:creationId xmlns:a16="http://schemas.microsoft.com/office/drawing/2014/main" id="{51DF66E8-012C-4C60-8E22-EE75CD0A31A3}"/>
              </a:ext>
            </a:extLst>
          </p:cNvPr>
          <p:cNvSpPr>
            <a:spLocks noGrp="1"/>
          </p:cNvSpPr>
          <p:nvPr>
            <p:ph type="dt" sz="half" idx="4294967295"/>
          </p:nvPr>
        </p:nvSpPr>
        <p:spPr>
          <a:xfrm>
            <a:off x="2016223" y="6318250"/>
            <a:ext cx="1868488" cy="261938"/>
          </a:xfrm>
          <a:prstGeom prst="rect">
            <a:avLst/>
          </a:prstGeom>
        </p:spPr>
        <p:txBody>
          <a:bodyPr/>
          <a:lstStyle/>
          <a:p>
            <a:r>
              <a:rPr lang="en-US" dirty="0"/>
              <a:t>4th August 2022</a:t>
            </a:r>
            <a:endParaRPr lang="en-GB" dirty="0"/>
          </a:p>
        </p:txBody>
      </p:sp>
    </p:spTree>
    <p:extLst>
      <p:ext uri="{BB962C8B-B14F-4D97-AF65-F5344CB8AC3E}">
        <p14:creationId xmlns:p14="http://schemas.microsoft.com/office/powerpoint/2010/main" val="1168114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Summarising a Continuous Variable </a:t>
            </a:r>
            <a:br>
              <a:rPr lang="en-GB" dirty="0"/>
            </a:br>
            <a:r>
              <a:rPr lang="en-GB" dirty="0"/>
              <a:t>by One Categorical Variable</a:t>
            </a:r>
          </a:p>
        </p:txBody>
      </p:sp>
      <p:sp>
        <p:nvSpPr>
          <p:cNvPr id="3" name="Content Placeholder 2"/>
          <p:cNvSpPr>
            <a:spLocks noGrp="1"/>
          </p:cNvSpPr>
          <p:nvPr>
            <p:ph idx="1"/>
          </p:nvPr>
        </p:nvSpPr>
        <p:spPr>
          <a:xfrm>
            <a:off x="2025807" y="1568341"/>
            <a:ext cx="8330571" cy="4940388"/>
          </a:xfrm>
        </p:spPr>
        <p:txBody>
          <a:bodyPr/>
          <a:lstStyle/>
          <a:p>
            <a:r>
              <a:rPr lang="en-GB" sz="1995" dirty="0"/>
              <a:t>Excel has </a:t>
            </a:r>
          </a:p>
          <a:p>
            <a:pPr lvl="1"/>
            <a:r>
              <a:rPr lang="en-GB" sz="1995" dirty="0"/>
              <a:t>Pivot Table that allows certain functions (COUNT, SUM, MIN, MAX, SD, VAR, AVERAGE) to be computed on subsets defined by a categorical variable</a:t>
            </a:r>
          </a:p>
          <a:p>
            <a:r>
              <a:rPr lang="en-GB" sz="1995" dirty="0"/>
              <a:t>R has </a:t>
            </a:r>
          </a:p>
          <a:p>
            <a:pPr lvl="1"/>
            <a:r>
              <a:rPr lang="en-GB" sz="1596" b="1" dirty="0">
                <a:solidFill>
                  <a:srgbClr val="00528E"/>
                </a:solidFill>
                <a:latin typeface="Courier New" pitchFamily="49" charset="0"/>
                <a:cs typeface="Courier New" pitchFamily="49" charset="0"/>
              </a:rPr>
              <a:t>apply()</a:t>
            </a:r>
            <a:r>
              <a:rPr lang="en-GB" sz="1995" dirty="0"/>
              <a:t>, </a:t>
            </a:r>
            <a:r>
              <a:rPr lang="en-GB" sz="1596" b="1" dirty="0" err="1">
                <a:solidFill>
                  <a:srgbClr val="00528E"/>
                </a:solidFill>
                <a:latin typeface="Courier New" pitchFamily="49" charset="0"/>
                <a:cs typeface="Courier New" pitchFamily="49" charset="0"/>
              </a:rPr>
              <a:t>lapply</a:t>
            </a:r>
            <a:r>
              <a:rPr lang="en-GB" sz="1596" b="1" dirty="0">
                <a:solidFill>
                  <a:srgbClr val="00528E"/>
                </a:solidFill>
                <a:latin typeface="Courier New" pitchFamily="49" charset="0"/>
                <a:cs typeface="Courier New" pitchFamily="49" charset="0"/>
              </a:rPr>
              <a:t>(), </a:t>
            </a:r>
            <a:r>
              <a:rPr lang="en-GB" sz="1596" b="1" dirty="0" err="1">
                <a:solidFill>
                  <a:srgbClr val="00528E"/>
                </a:solidFill>
                <a:latin typeface="Courier New" pitchFamily="49" charset="0"/>
                <a:cs typeface="Courier New" pitchFamily="49" charset="0"/>
              </a:rPr>
              <a:t>sapply</a:t>
            </a:r>
            <a:r>
              <a:rPr lang="en-GB" sz="1596" b="1" dirty="0">
                <a:solidFill>
                  <a:srgbClr val="00528E"/>
                </a:solidFill>
                <a:latin typeface="Courier New" pitchFamily="49" charset="0"/>
                <a:cs typeface="Courier New" pitchFamily="49" charset="0"/>
              </a:rPr>
              <a:t>()</a:t>
            </a:r>
            <a:r>
              <a:rPr lang="en-GB" sz="1995" dirty="0"/>
              <a:t> and </a:t>
            </a:r>
            <a:r>
              <a:rPr lang="en-GB" sz="1596" b="1" dirty="0" err="1">
                <a:solidFill>
                  <a:srgbClr val="00528E"/>
                </a:solidFill>
                <a:latin typeface="Courier New" pitchFamily="49" charset="0"/>
                <a:cs typeface="Courier New" pitchFamily="49" charset="0"/>
              </a:rPr>
              <a:t>tapply</a:t>
            </a:r>
            <a:r>
              <a:rPr lang="en-GB" sz="1596" b="1" dirty="0">
                <a:solidFill>
                  <a:srgbClr val="00528E"/>
                </a:solidFill>
                <a:latin typeface="Courier New" pitchFamily="49" charset="0"/>
                <a:cs typeface="Courier New" pitchFamily="49" charset="0"/>
              </a:rPr>
              <a:t>() </a:t>
            </a:r>
            <a:r>
              <a:rPr lang="en-GB" sz="1995" dirty="0"/>
              <a:t>apply a function to all elements of a matrix row/column, list or data frame respectively. </a:t>
            </a:r>
            <a:r>
              <a:rPr lang="en-GB" sz="1596" b="1" dirty="0" err="1">
                <a:solidFill>
                  <a:srgbClr val="00528E"/>
                </a:solidFill>
                <a:latin typeface="Courier New" pitchFamily="49" charset="0"/>
                <a:cs typeface="Courier New" pitchFamily="49" charset="0"/>
              </a:rPr>
              <a:t>tapply</a:t>
            </a:r>
            <a:r>
              <a:rPr lang="en-GB" sz="1995" dirty="0"/>
              <a:t> does it by a factor (like a pivot table) but they all do it for </a:t>
            </a:r>
            <a:r>
              <a:rPr lang="en-GB" sz="1995" i="1" dirty="0"/>
              <a:t>all</a:t>
            </a:r>
            <a:r>
              <a:rPr lang="en-GB" sz="1995" dirty="0"/>
              <a:t> available functions in R, including user-defined functions</a:t>
            </a:r>
          </a:p>
          <a:p>
            <a:pPr lvl="1"/>
            <a:r>
              <a:rPr lang="en-GB" sz="1596" b="1" dirty="0">
                <a:solidFill>
                  <a:srgbClr val="00528E"/>
                </a:solidFill>
                <a:latin typeface="Courier New" pitchFamily="49" charset="0"/>
                <a:cs typeface="Courier New" pitchFamily="49" charset="0"/>
              </a:rPr>
              <a:t>aggregate</a:t>
            </a:r>
            <a:r>
              <a:rPr lang="en-GB" sz="1995" dirty="0"/>
              <a:t> is similar but to </a:t>
            </a:r>
            <a:r>
              <a:rPr lang="en-GB" sz="1596" b="1" dirty="0">
                <a:solidFill>
                  <a:srgbClr val="00528E"/>
                </a:solidFill>
                <a:latin typeface="Courier New" pitchFamily="49" charset="0"/>
                <a:cs typeface="Courier New" pitchFamily="49" charset="0"/>
              </a:rPr>
              <a:t>*apply() </a:t>
            </a:r>
            <a:r>
              <a:rPr lang="en-GB" sz="1995" dirty="0"/>
              <a:t>but faster, with different syntax</a:t>
            </a:r>
          </a:p>
          <a:p>
            <a:pPr lvl="1"/>
            <a:r>
              <a:rPr lang="en-GB" sz="1995" dirty="0"/>
              <a:t>The </a:t>
            </a:r>
            <a:r>
              <a:rPr lang="en-GB" sz="1596" b="1" dirty="0">
                <a:solidFill>
                  <a:srgbClr val="00528E"/>
                </a:solidFill>
                <a:latin typeface="Courier New" pitchFamily="49" charset="0"/>
                <a:cs typeface="Courier New" pitchFamily="49" charset="0"/>
              </a:rPr>
              <a:t>plyr</a:t>
            </a:r>
            <a:r>
              <a:rPr lang="en-GB" sz="1995" dirty="0"/>
              <a:t> package is for more general tasks of the form ‘split the data, process it, then rebuild’. It is slow on large data sets however </a:t>
            </a:r>
          </a:p>
        </p:txBody>
      </p:sp>
      <p:sp>
        <p:nvSpPr>
          <p:cNvPr id="4" name="Date Placeholder 3">
            <a:extLst>
              <a:ext uri="{FF2B5EF4-FFF2-40B4-BE49-F238E27FC236}">
                <a16:creationId xmlns:a16="http://schemas.microsoft.com/office/drawing/2014/main" id="{6CCDD56D-ADF8-4388-8F18-BC9D5A65CB72}"/>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3EBEDCE4-EF5D-419E-9371-0C9001E422ED}"/>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68995274-FEAA-427A-B722-78F8673C874D}"/>
              </a:ext>
            </a:extLst>
          </p:cNvPr>
          <p:cNvSpPr>
            <a:spLocks noGrp="1"/>
          </p:cNvSpPr>
          <p:nvPr>
            <p:ph type="sldNum" sz="quarter" idx="12"/>
          </p:nvPr>
        </p:nvSpPr>
        <p:spPr/>
        <p:txBody>
          <a:bodyPr/>
          <a:lstStyle/>
          <a:p>
            <a:fld id="{0B868178-02AE-42FC-958D-6B8F13B60175}" type="slidenum">
              <a:rPr lang="en-GB" smtClean="0"/>
              <a:pPr/>
              <a:t>60</a:t>
            </a:fld>
            <a:endParaRPr lang="en-GB" dirty="0"/>
          </a:p>
        </p:txBody>
      </p:sp>
    </p:spTree>
    <p:extLst>
      <p:ext uri="{BB962C8B-B14F-4D97-AF65-F5344CB8AC3E}">
        <p14:creationId xmlns:p14="http://schemas.microsoft.com/office/powerpoint/2010/main" val="18647217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Computing Group Means in R</a:t>
            </a:r>
          </a:p>
        </p:txBody>
      </p:sp>
      <p:pic>
        <p:nvPicPr>
          <p:cNvPr id="6" name="Content Placeholder 5"/>
          <p:cNvPicPr>
            <a:picLocks noGrp="1" noChangeAspect="1"/>
          </p:cNvPicPr>
          <p:nvPr>
            <p:ph idx="1"/>
          </p:nvPr>
        </p:nvPicPr>
        <p:blipFill rotWithShape="1">
          <a:blip r:embed="rId2"/>
          <a:srcRect l="633" t="85487" r="74852" b="1970"/>
          <a:stretch/>
        </p:blipFill>
        <p:spPr>
          <a:xfrm>
            <a:off x="959080" y="1792244"/>
            <a:ext cx="9054258" cy="2489921"/>
          </a:xfrm>
          <a:prstGeom prst="rect">
            <a:avLst/>
          </a:prstGeom>
        </p:spPr>
      </p:pic>
      <p:sp>
        <p:nvSpPr>
          <p:cNvPr id="7" name="TextBox 6"/>
          <p:cNvSpPr txBox="1"/>
          <p:nvPr/>
        </p:nvSpPr>
        <p:spPr>
          <a:xfrm>
            <a:off x="951406" y="4706300"/>
            <a:ext cx="9891298" cy="1074718"/>
          </a:xfrm>
          <a:prstGeom prst="rect">
            <a:avLst/>
          </a:prstGeom>
          <a:noFill/>
        </p:spPr>
        <p:txBody>
          <a:bodyPr wrap="none" rtlCol="0">
            <a:spAutoFit/>
          </a:bodyPr>
          <a:lstStyle/>
          <a:p>
            <a:r>
              <a:rPr lang="en-GB" sz="2128" dirty="0"/>
              <a:t>The Ozone column contains missing values (NAs).</a:t>
            </a:r>
            <a:br>
              <a:rPr lang="en-GB" sz="2128" dirty="0"/>
            </a:br>
            <a:r>
              <a:rPr lang="en-GB" sz="2128" dirty="0"/>
              <a:t>By default the mean() function will return NA if the data has missing values.</a:t>
            </a:r>
          </a:p>
          <a:p>
            <a:r>
              <a:rPr lang="en-GB" sz="2128" dirty="0"/>
              <a:t>Here, we specify na.rm=T to tell the mean() function to ignore rows with missing values </a:t>
            </a:r>
          </a:p>
        </p:txBody>
      </p:sp>
      <p:sp>
        <p:nvSpPr>
          <p:cNvPr id="3" name="Date Placeholder 2">
            <a:extLst>
              <a:ext uri="{FF2B5EF4-FFF2-40B4-BE49-F238E27FC236}">
                <a16:creationId xmlns:a16="http://schemas.microsoft.com/office/drawing/2014/main" id="{E58A2E06-DD59-47DC-BA9D-62574CBB0236}"/>
              </a:ext>
            </a:extLst>
          </p:cNvPr>
          <p:cNvSpPr>
            <a:spLocks noGrp="1"/>
          </p:cNvSpPr>
          <p:nvPr>
            <p:ph type="dt" sz="half" idx="14"/>
          </p:nvPr>
        </p:nvSpPr>
        <p:spPr/>
        <p:txBody>
          <a:bodyPr/>
          <a:lstStyle/>
          <a:p>
            <a:r>
              <a:rPr lang="en-US"/>
              <a:t>4th August 2022</a:t>
            </a:r>
            <a:endParaRPr lang="en-GB" dirty="0"/>
          </a:p>
        </p:txBody>
      </p:sp>
      <p:sp>
        <p:nvSpPr>
          <p:cNvPr id="4" name="Footer Placeholder 3">
            <a:extLst>
              <a:ext uri="{FF2B5EF4-FFF2-40B4-BE49-F238E27FC236}">
                <a16:creationId xmlns:a16="http://schemas.microsoft.com/office/drawing/2014/main" id="{24CB2BE1-9D5E-4C2D-B14B-B39294033FE3}"/>
              </a:ext>
            </a:extLst>
          </p:cNvPr>
          <p:cNvSpPr>
            <a:spLocks noGrp="1"/>
          </p:cNvSpPr>
          <p:nvPr>
            <p:ph type="ftr" sz="quarter" idx="13"/>
          </p:nvPr>
        </p:nvSpPr>
        <p:spPr/>
        <p:txBody>
          <a:bodyPr/>
          <a:lstStyle/>
          <a:p>
            <a:r>
              <a:rPr lang="en-GB"/>
              <a:t>Best Practice Analytics (Detlef Nauck, BT)</a:t>
            </a:r>
            <a:endParaRPr lang="en-GB" dirty="0"/>
          </a:p>
        </p:txBody>
      </p:sp>
      <p:sp>
        <p:nvSpPr>
          <p:cNvPr id="5" name="Slide Number Placeholder 4">
            <a:extLst>
              <a:ext uri="{FF2B5EF4-FFF2-40B4-BE49-F238E27FC236}">
                <a16:creationId xmlns:a16="http://schemas.microsoft.com/office/drawing/2014/main" id="{B5EA6133-7083-401D-8E81-04835769C9FC}"/>
              </a:ext>
            </a:extLst>
          </p:cNvPr>
          <p:cNvSpPr>
            <a:spLocks noGrp="1"/>
          </p:cNvSpPr>
          <p:nvPr>
            <p:ph type="sldNum" sz="quarter" idx="12"/>
          </p:nvPr>
        </p:nvSpPr>
        <p:spPr/>
        <p:txBody>
          <a:bodyPr/>
          <a:lstStyle/>
          <a:p>
            <a:fld id="{0B868178-02AE-42FC-958D-6B8F13B60175}" type="slidenum">
              <a:rPr lang="en-GB" smtClean="0"/>
              <a:pPr/>
              <a:t>61</a:t>
            </a:fld>
            <a:endParaRPr lang="en-GB" dirty="0"/>
          </a:p>
        </p:txBody>
      </p:sp>
    </p:spTree>
    <p:extLst>
      <p:ext uri="{BB962C8B-B14F-4D97-AF65-F5344CB8AC3E}">
        <p14:creationId xmlns:p14="http://schemas.microsoft.com/office/powerpoint/2010/main" val="5999371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Computing Group Means in Excel using a Pivot Table</a:t>
            </a:r>
          </a:p>
        </p:txBody>
      </p:sp>
      <p:pic>
        <p:nvPicPr>
          <p:cNvPr id="8" name="Content Placeholder 7"/>
          <p:cNvPicPr>
            <a:picLocks noGrp="1" noChangeAspect="1"/>
          </p:cNvPicPr>
          <p:nvPr>
            <p:ph idx="1"/>
          </p:nvPr>
        </p:nvPicPr>
        <p:blipFill>
          <a:blip r:embed="rId2"/>
          <a:stretch>
            <a:fillRect/>
          </a:stretch>
        </p:blipFill>
        <p:spPr>
          <a:xfrm>
            <a:off x="660678" y="1217647"/>
            <a:ext cx="10627541" cy="4904461"/>
          </a:xfrm>
          <a:prstGeom prst="rect">
            <a:avLst/>
          </a:prstGeom>
        </p:spPr>
      </p:pic>
      <p:sp>
        <p:nvSpPr>
          <p:cNvPr id="3" name="Date Placeholder 2">
            <a:extLst>
              <a:ext uri="{FF2B5EF4-FFF2-40B4-BE49-F238E27FC236}">
                <a16:creationId xmlns:a16="http://schemas.microsoft.com/office/drawing/2014/main" id="{83BA9017-A83F-43C4-954C-FF474E2CBB6C}"/>
              </a:ext>
            </a:extLst>
          </p:cNvPr>
          <p:cNvSpPr>
            <a:spLocks noGrp="1"/>
          </p:cNvSpPr>
          <p:nvPr>
            <p:ph type="dt" sz="half" idx="14"/>
          </p:nvPr>
        </p:nvSpPr>
        <p:spPr/>
        <p:txBody>
          <a:bodyPr/>
          <a:lstStyle/>
          <a:p>
            <a:r>
              <a:rPr lang="en-US"/>
              <a:t>4th August 2022</a:t>
            </a:r>
            <a:endParaRPr lang="en-GB" dirty="0"/>
          </a:p>
        </p:txBody>
      </p:sp>
      <p:sp>
        <p:nvSpPr>
          <p:cNvPr id="4" name="Footer Placeholder 3">
            <a:extLst>
              <a:ext uri="{FF2B5EF4-FFF2-40B4-BE49-F238E27FC236}">
                <a16:creationId xmlns:a16="http://schemas.microsoft.com/office/drawing/2014/main" id="{E6F2F325-9D05-455B-9358-EA5E3C78476D}"/>
              </a:ext>
            </a:extLst>
          </p:cNvPr>
          <p:cNvSpPr>
            <a:spLocks noGrp="1"/>
          </p:cNvSpPr>
          <p:nvPr>
            <p:ph type="ftr" sz="quarter" idx="13"/>
          </p:nvPr>
        </p:nvSpPr>
        <p:spPr/>
        <p:txBody>
          <a:bodyPr/>
          <a:lstStyle/>
          <a:p>
            <a:r>
              <a:rPr lang="en-GB"/>
              <a:t>Best Practice Analytics (Detlef Nauck, BT)</a:t>
            </a:r>
            <a:endParaRPr lang="en-GB" dirty="0"/>
          </a:p>
        </p:txBody>
      </p:sp>
      <p:sp>
        <p:nvSpPr>
          <p:cNvPr id="5" name="Slide Number Placeholder 4">
            <a:extLst>
              <a:ext uri="{FF2B5EF4-FFF2-40B4-BE49-F238E27FC236}">
                <a16:creationId xmlns:a16="http://schemas.microsoft.com/office/drawing/2014/main" id="{BC858D7D-DE6D-47DB-97AC-1C1DE35154AC}"/>
              </a:ext>
            </a:extLst>
          </p:cNvPr>
          <p:cNvSpPr>
            <a:spLocks noGrp="1"/>
          </p:cNvSpPr>
          <p:nvPr>
            <p:ph type="sldNum" sz="quarter" idx="12"/>
          </p:nvPr>
        </p:nvSpPr>
        <p:spPr/>
        <p:txBody>
          <a:bodyPr/>
          <a:lstStyle/>
          <a:p>
            <a:fld id="{0B868178-02AE-42FC-958D-6B8F13B60175}" type="slidenum">
              <a:rPr lang="en-GB" smtClean="0"/>
              <a:pPr/>
              <a:t>62</a:t>
            </a:fld>
            <a:endParaRPr lang="en-GB" dirty="0"/>
          </a:p>
        </p:txBody>
      </p:sp>
    </p:spTree>
    <p:extLst>
      <p:ext uri="{BB962C8B-B14F-4D97-AF65-F5344CB8AC3E}">
        <p14:creationId xmlns:p14="http://schemas.microsoft.com/office/powerpoint/2010/main" val="28771664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Confidence Intervals</a:t>
            </a:r>
            <a:endParaRPr lang="en-GB" dirty="0"/>
          </a:p>
        </p:txBody>
      </p:sp>
      <p:sp>
        <p:nvSpPr>
          <p:cNvPr id="3" name="Content Placeholder 2"/>
          <p:cNvSpPr>
            <a:spLocks noGrp="1"/>
          </p:cNvSpPr>
          <p:nvPr>
            <p:ph idx="1"/>
          </p:nvPr>
        </p:nvSpPr>
        <p:spPr>
          <a:xfrm>
            <a:off x="951406" y="1520120"/>
            <a:ext cx="11105910" cy="4433682"/>
          </a:xfrm>
        </p:spPr>
        <p:txBody>
          <a:bodyPr/>
          <a:lstStyle/>
          <a:p>
            <a:r>
              <a:rPr lang="en-GB" sz="2660" dirty="0"/>
              <a:t>The presence of randomness in data presents some problems for analysis</a:t>
            </a:r>
          </a:p>
          <a:p>
            <a:r>
              <a:rPr lang="en-GB" sz="2660" dirty="0"/>
              <a:t>All branches of applied science have the need to distinguish real differences from those caused by random error.</a:t>
            </a:r>
          </a:p>
          <a:p>
            <a:r>
              <a:rPr lang="en-GB" sz="2660" dirty="0"/>
              <a:t>It is important to express the uncertainty of an estimate as well as the estimate itself. This can be done with confidence intervals.</a:t>
            </a:r>
          </a:p>
          <a:p>
            <a:r>
              <a:rPr lang="en-GB" sz="2660" dirty="0"/>
              <a:t>Example: How reliable are the monthly average Ozone values?</a:t>
            </a:r>
          </a:p>
        </p:txBody>
      </p:sp>
      <p:pic>
        <p:nvPicPr>
          <p:cNvPr id="4" name="Content Placeholder 5"/>
          <p:cNvPicPr>
            <a:picLocks noChangeAspect="1"/>
          </p:cNvPicPr>
          <p:nvPr/>
        </p:nvPicPr>
        <p:blipFill rotWithShape="1">
          <a:blip r:embed="rId3"/>
          <a:srcRect l="633" t="90574" r="74852" b="1970"/>
          <a:stretch/>
        </p:blipFill>
        <p:spPr bwMode="auto">
          <a:xfrm>
            <a:off x="1810334" y="4473697"/>
            <a:ext cx="9054258" cy="1480104"/>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pic>
      <p:sp>
        <p:nvSpPr>
          <p:cNvPr id="5" name="Date Placeholder 4">
            <a:extLst>
              <a:ext uri="{FF2B5EF4-FFF2-40B4-BE49-F238E27FC236}">
                <a16:creationId xmlns:a16="http://schemas.microsoft.com/office/drawing/2014/main" id="{93268F1F-0772-4CD3-AC77-10E7206D7E32}"/>
              </a:ext>
            </a:extLst>
          </p:cNvPr>
          <p:cNvSpPr>
            <a:spLocks noGrp="1"/>
          </p:cNvSpPr>
          <p:nvPr>
            <p:ph type="dt" sz="half" idx="14"/>
          </p:nvPr>
        </p:nvSpPr>
        <p:spPr/>
        <p:txBody>
          <a:bodyPr/>
          <a:lstStyle/>
          <a:p>
            <a:r>
              <a:rPr lang="en-US"/>
              <a:t>4th August 2022</a:t>
            </a:r>
            <a:endParaRPr lang="en-GB" dirty="0"/>
          </a:p>
        </p:txBody>
      </p:sp>
      <p:sp>
        <p:nvSpPr>
          <p:cNvPr id="6" name="Footer Placeholder 5">
            <a:extLst>
              <a:ext uri="{FF2B5EF4-FFF2-40B4-BE49-F238E27FC236}">
                <a16:creationId xmlns:a16="http://schemas.microsoft.com/office/drawing/2014/main" id="{BBFC0260-C949-49EB-A4F0-04CCD92E35BF}"/>
              </a:ext>
            </a:extLst>
          </p:cNvPr>
          <p:cNvSpPr>
            <a:spLocks noGrp="1"/>
          </p:cNvSpPr>
          <p:nvPr>
            <p:ph type="ftr" sz="quarter" idx="13"/>
          </p:nvPr>
        </p:nvSpPr>
        <p:spPr/>
        <p:txBody>
          <a:bodyPr/>
          <a:lstStyle/>
          <a:p>
            <a:r>
              <a:rPr lang="en-GB"/>
              <a:t>Best Practice Analytics (Detlef Nauck, BT)</a:t>
            </a:r>
            <a:endParaRPr lang="en-GB" dirty="0"/>
          </a:p>
        </p:txBody>
      </p:sp>
      <p:sp>
        <p:nvSpPr>
          <p:cNvPr id="7" name="Slide Number Placeholder 6">
            <a:extLst>
              <a:ext uri="{FF2B5EF4-FFF2-40B4-BE49-F238E27FC236}">
                <a16:creationId xmlns:a16="http://schemas.microsoft.com/office/drawing/2014/main" id="{62CCAF62-BB9F-4E58-A2E8-F87D6AFC3B24}"/>
              </a:ext>
            </a:extLst>
          </p:cNvPr>
          <p:cNvSpPr>
            <a:spLocks noGrp="1"/>
          </p:cNvSpPr>
          <p:nvPr>
            <p:ph type="sldNum" sz="quarter" idx="12"/>
          </p:nvPr>
        </p:nvSpPr>
        <p:spPr/>
        <p:txBody>
          <a:bodyPr/>
          <a:lstStyle/>
          <a:p>
            <a:fld id="{0B868178-02AE-42FC-958D-6B8F13B60175}" type="slidenum">
              <a:rPr lang="en-GB" smtClean="0"/>
              <a:pPr/>
              <a:t>63</a:t>
            </a:fld>
            <a:endParaRPr lang="en-GB" dirty="0"/>
          </a:p>
        </p:txBody>
      </p:sp>
    </p:spTree>
    <p:extLst>
      <p:ext uri="{BB962C8B-B14F-4D97-AF65-F5344CB8AC3E}">
        <p14:creationId xmlns:p14="http://schemas.microsoft.com/office/powerpoint/2010/main" val="24423788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Ozone Density Plots by Month</a:t>
            </a:r>
          </a:p>
        </p:txBody>
      </p:sp>
      <p:pic>
        <p:nvPicPr>
          <p:cNvPr id="4" name="Content Placeholder 3"/>
          <p:cNvPicPr>
            <a:picLocks noGrp="1" noChangeAspect="1"/>
          </p:cNvPicPr>
          <p:nvPr>
            <p:ph idx="1"/>
          </p:nvPr>
        </p:nvPicPr>
        <p:blipFill>
          <a:blip r:embed="rId2"/>
          <a:stretch>
            <a:fillRect/>
          </a:stretch>
        </p:blipFill>
        <p:spPr>
          <a:xfrm>
            <a:off x="3152427" y="1520120"/>
            <a:ext cx="6989565" cy="5221686"/>
          </a:xfrm>
          <a:prstGeom prst="rect">
            <a:avLst/>
          </a:prstGeom>
        </p:spPr>
      </p:pic>
      <p:sp>
        <p:nvSpPr>
          <p:cNvPr id="5" name="Rectangle 1"/>
          <p:cNvSpPr>
            <a:spLocks noChangeArrowheads="1"/>
          </p:cNvSpPr>
          <p:nvPr/>
        </p:nvSpPr>
        <p:spPr bwMode="auto">
          <a:xfrm>
            <a:off x="3774216" y="1341780"/>
            <a:ext cx="6846607" cy="2046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1216061" eaLnBrk="0" fontAlgn="base" hangingPunct="0">
              <a:spcBef>
                <a:spcPct val="0"/>
              </a:spcBef>
              <a:spcAft>
                <a:spcPct val="0"/>
              </a:spcAft>
            </a:pPr>
            <a:r>
              <a:rPr lang="en-US" altLang="en-US" sz="1330" dirty="0">
                <a:solidFill>
                  <a:srgbClr val="0000FF"/>
                </a:solidFill>
                <a:latin typeface="Lucida Console" panose="020B0609040504020204" pitchFamily="49" charset="0"/>
              </a:rPr>
              <a:t>&gt; </a:t>
            </a:r>
            <a:r>
              <a:rPr lang="en-US" altLang="en-US" sz="1330" dirty="0" err="1">
                <a:solidFill>
                  <a:srgbClr val="0000FF"/>
                </a:solidFill>
                <a:latin typeface="Lucida Console" panose="020B0609040504020204" pitchFamily="49" charset="0"/>
              </a:rPr>
              <a:t>densityplot</a:t>
            </a:r>
            <a:r>
              <a:rPr lang="en-US" altLang="en-US" sz="1330" dirty="0">
                <a:solidFill>
                  <a:srgbClr val="0000FF"/>
                </a:solidFill>
                <a:latin typeface="Lucida Console" panose="020B0609040504020204" pitchFamily="49" charset="0"/>
              </a:rPr>
              <a:t>(~Ozone, data=</a:t>
            </a:r>
            <a:r>
              <a:rPr lang="en-US" altLang="en-US" sz="1330" dirty="0" err="1">
                <a:solidFill>
                  <a:srgbClr val="0000FF"/>
                </a:solidFill>
                <a:latin typeface="Lucida Console" panose="020B0609040504020204" pitchFamily="49" charset="0"/>
              </a:rPr>
              <a:t>aq</a:t>
            </a:r>
            <a:r>
              <a:rPr lang="en-US" altLang="en-US" sz="1330" dirty="0">
                <a:solidFill>
                  <a:srgbClr val="0000FF"/>
                </a:solidFill>
                <a:latin typeface="Lucida Console" panose="020B0609040504020204" pitchFamily="49" charset="0"/>
              </a:rPr>
              <a:t>, groups=Month, </a:t>
            </a:r>
            <a:r>
              <a:rPr lang="en-US" altLang="en-US" sz="1330" dirty="0" err="1">
                <a:solidFill>
                  <a:srgbClr val="0000FF"/>
                </a:solidFill>
                <a:latin typeface="Lucida Console" panose="020B0609040504020204" pitchFamily="49" charset="0"/>
              </a:rPr>
              <a:t>auto.key</a:t>
            </a:r>
            <a:r>
              <a:rPr lang="en-US" altLang="en-US" sz="1330" dirty="0">
                <a:solidFill>
                  <a:srgbClr val="0000FF"/>
                </a:solidFill>
                <a:latin typeface="Lucida Console" panose="020B0609040504020204" pitchFamily="49" charset="0"/>
              </a:rPr>
              <a:t> = T)</a:t>
            </a:r>
            <a:endParaRPr lang="en-US" altLang="en-US" sz="2394" dirty="0">
              <a:latin typeface="Arial" panose="020B0604020202020204" pitchFamily="34" charset="0"/>
            </a:endParaRPr>
          </a:p>
        </p:txBody>
      </p:sp>
      <p:sp>
        <p:nvSpPr>
          <p:cNvPr id="3" name="Date Placeholder 2">
            <a:extLst>
              <a:ext uri="{FF2B5EF4-FFF2-40B4-BE49-F238E27FC236}">
                <a16:creationId xmlns:a16="http://schemas.microsoft.com/office/drawing/2014/main" id="{4D2269E2-C284-4005-A830-9A26DEE407F5}"/>
              </a:ext>
            </a:extLst>
          </p:cNvPr>
          <p:cNvSpPr>
            <a:spLocks noGrp="1"/>
          </p:cNvSpPr>
          <p:nvPr>
            <p:ph type="dt" sz="half" idx="14"/>
          </p:nvPr>
        </p:nvSpPr>
        <p:spPr/>
        <p:txBody>
          <a:bodyPr/>
          <a:lstStyle/>
          <a:p>
            <a:r>
              <a:rPr lang="en-US"/>
              <a:t>4th August 2022</a:t>
            </a:r>
            <a:endParaRPr lang="en-GB" dirty="0"/>
          </a:p>
        </p:txBody>
      </p:sp>
      <p:sp>
        <p:nvSpPr>
          <p:cNvPr id="6" name="Footer Placeholder 5">
            <a:extLst>
              <a:ext uri="{FF2B5EF4-FFF2-40B4-BE49-F238E27FC236}">
                <a16:creationId xmlns:a16="http://schemas.microsoft.com/office/drawing/2014/main" id="{E867851B-A0E7-4E2E-9FB1-FB5E1042300F}"/>
              </a:ext>
            </a:extLst>
          </p:cNvPr>
          <p:cNvSpPr>
            <a:spLocks noGrp="1"/>
          </p:cNvSpPr>
          <p:nvPr>
            <p:ph type="ftr" sz="quarter" idx="13"/>
          </p:nvPr>
        </p:nvSpPr>
        <p:spPr/>
        <p:txBody>
          <a:bodyPr/>
          <a:lstStyle/>
          <a:p>
            <a:r>
              <a:rPr lang="en-GB"/>
              <a:t>Best Practice Analytics (Detlef Nauck, BT)</a:t>
            </a:r>
            <a:endParaRPr lang="en-GB" dirty="0"/>
          </a:p>
        </p:txBody>
      </p:sp>
      <p:sp>
        <p:nvSpPr>
          <p:cNvPr id="7" name="Slide Number Placeholder 6">
            <a:extLst>
              <a:ext uri="{FF2B5EF4-FFF2-40B4-BE49-F238E27FC236}">
                <a16:creationId xmlns:a16="http://schemas.microsoft.com/office/drawing/2014/main" id="{698543F2-8E43-4D90-8FD7-8AC582384194}"/>
              </a:ext>
            </a:extLst>
          </p:cNvPr>
          <p:cNvSpPr>
            <a:spLocks noGrp="1"/>
          </p:cNvSpPr>
          <p:nvPr>
            <p:ph type="sldNum" sz="quarter" idx="12"/>
          </p:nvPr>
        </p:nvSpPr>
        <p:spPr/>
        <p:txBody>
          <a:bodyPr/>
          <a:lstStyle/>
          <a:p>
            <a:fld id="{0B868178-02AE-42FC-958D-6B8F13B60175}" type="slidenum">
              <a:rPr lang="en-GB" smtClean="0"/>
              <a:pPr/>
              <a:t>64</a:t>
            </a:fld>
            <a:endParaRPr lang="en-GB" dirty="0"/>
          </a:p>
        </p:txBody>
      </p:sp>
    </p:spTree>
    <p:extLst>
      <p:ext uri="{BB962C8B-B14F-4D97-AF65-F5344CB8AC3E}">
        <p14:creationId xmlns:p14="http://schemas.microsoft.com/office/powerpoint/2010/main" val="15251848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 Error of the Mean</a:t>
            </a:r>
            <a:br>
              <a:rPr lang="en-GB" dirty="0"/>
            </a:b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51406" y="1121880"/>
                <a:ext cx="10336812" cy="4979842"/>
              </a:xfrm>
            </p:spPr>
            <p:txBody>
              <a:bodyPr/>
              <a:lstStyle/>
              <a:p>
                <a:pPr marL="0" indent="0">
                  <a:buNone/>
                </a:pPr>
                <a:r>
                  <a:rPr lang="en-GB" sz="2394" dirty="0"/>
                  <a:t>The standard error of the mean is the standard deviation of the sampling distribution of the mean. </a:t>
                </a:r>
              </a:p>
              <a:p>
                <a:pPr marL="0" indent="0">
                  <a:buNone/>
                </a:pPr>
                <a:r>
                  <a:rPr lang="en-GB" sz="2394" dirty="0"/>
                  <a:t>The ‘sampling distribution of the mean’ is the distribution of means you get by repeated taking samples of size n and computing their means.</a:t>
                </a:r>
              </a:p>
              <a:p>
                <a:pPr marL="0" indent="0">
                  <a:buNone/>
                </a:pPr>
                <a:r>
                  <a:rPr lang="en-GB" sz="2394" dirty="0"/>
                  <a:t>When computed in a sample, the estimate of the standard error of the mean is (s is the standard deviation and n is the sample size): </a:t>
                </a:r>
              </a:p>
              <a:p>
                <a:pPr marL="0" indent="0">
                  <a:buNone/>
                </a:pPr>
                <a14:m>
                  <m:oMathPara xmlns:m="http://schemas.openxmlformats.org/officeDocument/2006/math">
                    <m:oMathParaPr>
                      <m:jc m:val="centerGroup"/>
                    </m:oMathParaPr>
                    <m:oMath xmlns:m="http://schemas.openxmlformats.org/officeDocument/2006/math">
                      <m:sSub>
                        <m:sSubPr>
                          <m:ctrlPr>
                            <a:rPr lang="en-GB" sz="2394" i="1">
                              <a:latin typeface="Cambria Math" panose="02040503050406030204" pitchFamily="18" charset="0"/>
                              <a:ea typeface="Cambria Math"/>
                            </a:rPr>
                          </m:ctrlPr>
                        </m:sSubPr>
                        <m:e>
                          <m:r>
                            <a:rPr lang="en-GB" sz="2394" i="1">
                              <a:latin typeface="Cambria Math"/>
                              <a:ea typeface="Cambria Math"/>
                            </a:rPr>
                            <m:t>𝑠</m:t>
                          </m:r>
                        </m:e>
                        <m:sub>
                          <m:r>
                            <a:rPr lang="en-GB" sz="2394" i="1">
                              <a:latin typeface="Cambria Math"/>
                              <a:ea typeface="Cambria Math"/>
                            </a:rPr>
                            <m:t>𝑚</m:t>
                          </m:r>
                        </m:sub>
                      </m:sSub>
                      <m:r>
                        <a:rPr lang="en-GB" sz="2394" i="1">
                          <a:latin typeface="Cambria Math"/>
                          <a:ea typeface="Cambria Math"/>
                        </a:rPr>
                        <m:t>=</m:t>
                      </m:r>
                      <m:f>
                        <m:fPr>
                          <m:ctrlPr>
                            <a:rPr lang="en-GB" sz="2394" i="1">
                              <a:latin typeface="Cambria Math" panose="02040503050406030204" pitchFamily="18" charset="0"/>
                              <a:ea typeface="Cambria Math"/>
                            </a:rPr>
                          </m:ctrlPr>
                        </m:fPr>
                        <m:num>
                          <m:r>
                            <a:rPr lang="en-GB" sz="2394" i="1">
                              <a:latin typeface="Cambria Math"/>
                              <a:ea typeface="Cambria Math"/>
                            </a:rPr>
                            <m:t>𝑠</m:t>
                          </m:r>
                        </m:num>
                        <m:den>
                          <m:rad>
                            <m:radPr>
                              <m:degHide m:val="on"/>
                              <m:ctrlPr>
                                <a:rPr lang="en-GB" sz="2394" i="1">
                                  <a:latin typeface="Cambria Math" panose="02040503050406030204" pitchFamily="18" charset="0"/>
                                  <a:ea typeface="Cambria Math"/>
                                </a:rPr>
                              </m:ctrlPr>
                            </m:radPr>
                            <m:deg/>
                            <m:e>
                              <m:r>
                                <a:rPr lang="en-GB" sz="2394" i="1">
                                  <a:latin typeface="Cambria Math"/>
                                  <a:ea typeface="Cambria Math"/>
                                </a:rPr>
                                <m:t>𝑛</m:t>
                              </m:r>
                            </m:e>
                          </m:rad>
                        </m:den>
                      </m:f>
                    </m:oMath>
                  </m:oMathPara>
                </a14:m>
                <a:endParaRPr lang="en-GB" sz="2394" dirty="0"/>
              </a:p>
              <a:p>
                <a:pPr marL="0" indent="0">
                  <a:buNone/>
                </a:pPr>
                <a:r>
                  <a:rPr lang="en-GB" sz="2394" dirty="0"/>
                  <a:t>We estimate the 95% confidence interval can be estimated by </a:t>
                </a:r>
              </a:p>
              <a:p>
                <a:pPr marL="0" indent="0" algn="ctr">
                  <a:buNone/>
                </a:pPr>
                <a14:m>
                  <m:oMath xmlns:m="http://schemas.openxmlformats.org/officeDocument/2006/math">
                    <m:sSub>
                      <m:sSubPr>
                        <m:ctrlPr>
                          <a:rPr lang="en-GB" sz="2394" i="1">
                            <a:latin typeface="Cambria Math" panose="02040503050406030204" pitchFamily="18" charset="0"/>
                          </a:rPr>
                        </m:ctrlPr>
                      </m:sSubPr>
                      <m:e>
                        <m:r>
                          <a:rPr lang="en-GB" sz="2394" i="1">
                            <a:latin typeface="Cambria Math"/>
                          </a:rPr>
                          <m:t>[</m:t>
                        </m:r>
                        <m:acc>
                          <m:accPr>
                            <m:chr m:val="̅"/>
                            <m:ctrlPr>
                              <a:rPr lang="en-GB" sz="2394" i="1">
                                <a:latin typeface="Cambria Math" panose="02040503050406030204" pitchFamily="18" charset="0"/>
                              </a:rPr>
                            </m:ctrlPr>
                          </m:accPr>
                          <m:e>
                            <m:r>
                              <a:rPr lang="en-GB" sz="2394" i="1">
                                <a:latin typeface="Cambria Math"/>
                              </a:rPr>
                              <m:t>𝑥</m:t>
                            </m:r>
                          </m:e>
                        </m:acc>
                        <m:r>
                          <a:rPr lang="en-GB" sz="2394" i="1">
                            <a:latin typeface="Cambria Math"/>
                          </a:rPr>
                          <m:t>−</m:t>
                        </m:r>
                        <m:sSub>
                          <m:sSubPr>
                            <m:ctrlPr>
                              <a:rPr lang="en-GB" sz="2394" i="1">
                                <a:latin typeface="Cambria Math" panose="02040503050406030204" pitchFamily="18" charset="0"/>
                              </a:rPr>
                            </m:ctrlPr>
                          </m:sSubPr>
                          <m:e>
                            <m:r>
                              <a:rPr lang="en-GB" sz="2394" i="1">
                                <a:latin typeface="Cambria Math"/>
                              </a:rPr>
                              <m:t>𝑧</m:t>
                            </m:r>
                          </m:e>
                          <m:sub>
                            <m:r>
                              <a:rPr lang="en-GB" sz="2394" i="1">
                                <a:latin typeface="Cambria Math"/>
                              </a:rPr>
                              <m:t>.95</m:t>
                            </m:r>
                          </m:sub>
                        </m:sSub>
                        <m:r>
                          <a:rPr lang="en-GB" sz="2394" i="1">
                            <a:latin typeface="Cambria Math"/>
                          </a:rPr>
                          <m:t>×</m:t>
                        </m:r>
                        <m:r>
                          <a:rPr lang="en-GB" sz="2394" i="1">
                            <a:latin typeface="Cambria Math"/>
                          </a:rPr>
                          <m:t>𝑠</m:t>
                        </m:r>
                      </m:e>
                      <m:sub>
                        <m:r>
                          <a:rPr lang="en-GB" sz="2394" i="1">
                            <a:latin typeface="Cambria Math"/>
                          </a:rPr>
                          <m:t>𝑚</m:t>
                        </m:r>
                      </m:sub>
                    </m:sSub>
                  </m:oMath>
                </a14:m>
                <a:r>
                  <a:rPr lang="en-GB" sz="2394" dirty="0"/>
                  <a:t>, </a:t>
                </a:r>
                <a14:m>
                  <m:oMath xmlns:m="http://schemas.openxmlformats.org/officeDocument/2006/math">
                    <m:sSub>
                      <m:sSubPr>
                        <m:ctrlPr>
                          <a:rPr lang="en-GB" sz="2394" i="1">
                            <a:latin typeface="Cambria Math" panose="02040503050406030204" pitchFamily="18" charset="0"/>
                          </a:rPr>
                        </m:ctrlPr>
                      </m:sSubPr>
                      <m:e>
                        <m:acc>
                          <m:accPr>
                            <m:chr m:val="̅"/>
                            <m:ctrlPr>
                              <a:rPr lang="en-GB" sz="2394" i="1">
                                <a:latin typeface="Cambria Math" panose="02040503050406030204" pitchFamily="18" charset="0"/>
                              </a:rPr>
                            </m:ctrlPr>
                          </m:accPr>
                          <m:e>
                            <m:r>
                              <a:rPr lang="en-GB" sz="2394" i="1">
                                <a:latin typeface="Cambria Math"/>
                              </a:rPr>
                              <m:t>𝑥</m:t>
                            </m:r>
                          </m:e>
                        </m:acc>
                        <m:r>
                          <a:rPr lang="en-GB" sz="2394" i="1">
                            <a:latin typeface="Cambria Math"/>
                          </a:rPr>
                          <m:t>+</m:t>
                        </m:r>
                        <m:sSub>
                          <m:sSubPr>
                            <m:ctrlPr>
                              <a:rPr lang="en-GB" sz="2394" i="1">
                                <a:latin typeface="Cambria Math" panose="02040503050406030204" pitchFamily="18" charset="0"/>
                              </a:rPr>
                            </m:ctrlPr>
                          </m:sSubPr>
                          <m:e>
                            <m:r>
                              <a:rPr lang="en-GB" sz="2394" i="1">
                                <a:latin typeface="Cambria Math"/>
                              </a:rPr>
                              <m:t>𝑧</m:t>
                            </m:r>
                          </m:e>
                          <m:sub>
                            <m:r>
                              <a:rPr lang="en-GB" sz="2394" i="1">
                                <a:latin typeface="Cambria Math"/>
                              </a:rPr>
                              <m:t>.95</m:t>
                            </m:r>
                          </m:sub>
                        </m:sSub>
                        <m:r>
                          <a:rPr lang="en-GB" sz="2394" i="1">
                            <a:latin typeface="Cambria Math"/>
                          </a:rPr>
                          <m:t>×</m:t>
                        </m:r>
                        <m:r>
                          <a:rPr lang="en-GB" sz="2394" i="1">
                            <a:latin typeface="Cambria Math"/>
                          </a:rPr>
                          <m:t>𝑠</m:t>
                        </m:r>
                      </m:e>
                      <m:sub>
                        <m:r>
                          <a:rPr lang="en-GB" sz="2394" i="1">
                            <a:latin typeface="Cambria Math"/>
                          </a:rPr>
                          <m:t>𝑚</m:t>
                        </m:r>
                      </m:sub>
                    </m:sSub>
                    <m:r>
                      <a:rPr lang="en-GB" sz="2394" i="1">
                        <a:latin typeface="Cambria Math"/>
                      </a:rPr>
                      <m:t>]</m:t>
                    </m:r>
                  </m:oMath>
                </a14:m>
                <a:endParaRPr lang="en-GB" sz="2394" dirty="0"/>
              </a:p>
              <a:p>
                <a:pPr marL="0" indent="0">
                  <a:buNone/>
                </a:pPr>
                <a:r>
                  <a:rPr lang="en-GB" sz="2394" dirty="0"/>
                  <a:t>where </a:t>
                </a:r>
                <a14:m>
                  <m:oMath xmlns:m="http://schemas.openxmlformats.org/officeDocument/2006/math">
                    <m:sSub>
                      <m:sSubPr>
                        <m:ctrlPr>
                          <a:rPr lang="en-GB" sz="2394" i="1">
                            <a:latin typeface="Cambria Math" panose="02040503050406030204" pitchFamily="18" charset="0"/>
                          </a:rPr>
                        </m:ctrlPr>
                      </m:sSubPr>
                      <m:e>
                        <m:r>
                          <a:rPr lang="en-GB" sz="2394" i="1">
                            <a:latin typeface="Cambria Math"/>
                          </a:rPr>
                          <m:t>𝑧</m:t>
                        </m:r>
                      </m:e>
                      <m:sub>
                        <m:r>
                          <a:rPr lang="en-GB" sz="2394" i="1">
                            <a:latin typeface="Cambria Math"/>
                          </a:rPr>
                          <m:t>.95</m:t>
                        </m:r>
                      </m:sub>
                    </m:sSub>
                  </m:oMath>
                </a14:m>
                <a:r>
                  <a:rPr lang="en-GB" sz="2394" dirty="0"/>
                  <a:t> is the number of standard errors extending from the mean to contain 95% of the area. </a:t>
                </a:r>
              </a:p>
              <a:p>
                <a:endParaRPr lang="en-GB" sz="2394" dirty="0"/>
              </a:p>
              <a:p>
                <a:endParaRPr lang="en-GB" sz="2394"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51406" y="1121880"/>
                <a:ext cx="10336812" cy="4979842"/>
              </a:xfrm>
              <a:blipFill>
                <a:blip r:embed="rId3"/>
                <a:stretch>
                  <a:fillRect l="-1769" t="-1591" r="-1651"/>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0141206E-C122-4E3D-8A31-2FF157F9D0DC}"/>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AA082A21-630E-4A42-8B9D-E775AF168F29}"/>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31C856CE-6470-40B7-87CD-9985A85E76F2}"/>
              </a:ext>
            </a:extLst>
          </p:cNvPr>
          <p:cNvSpPr>
            <a:spLocks noGrp="1"/>
          </p:cNvSpPr>
          <p:nvPr>
            <p:ph type="sldNum" sz="quarter" idx="12"/>
          </p:nvPr>
        </p:nvSpPr>
        <p:spPr/>
        <p:txBody>
          <a:bodyPr/>
          <a:lstStyle/>
          <a:p>
            <a:fld id="{0B868178-02AE-42FC-958D-6B8F13B60175}" type="slidenum">
              <a:rPr lang="en-GB" smtClean="0"/>
              <a:pPr/>
              <a:t>65</a:t>
            </a:fld>
            <a:endParaRPr lang="en-GB" dirty="0"/>
          </a:p>
        </p:txBody>
      </p:sp>
    </p:spTree>
    <p:extLst>
      <p:ext uri="{BB962C8B-B14F-4D97-AF65-F5344CB8AC3E}">
        <p14:creationId xmlns:p14="http://schemas.microsoft.com/office/powerpoint/2010/main" val="32052908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192" dirty="0"/>
              <a:t>R Function to Compute 95% Confidence Interval of the Mean</a:t>
            </a:r>
          </a:p>
        </p:txBody>
      </p:sp>
      <p:sp>
        <p:nvSpPr>
          <p:cNvPr id="4" name="Rectangle 1"/>
          <p:cNvSpPr>
            <a:spLocks noGrp="1" noChangeArrowheads="1"/>
          </p:cNvSpPr>
          <p:nvPr>
            <p:ph idx="1"/>
          </p:nvPr>
        </p:nvSpPr>
        <p:spPr bwMode="auto">
          <a:xfrm>
            <a:off x="852672" y="1409169"/>
            <a:ext cx="10948510" cy="26196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ctr" anchorCtr="0" compatLnSpc="1">
            <a:prstTxWarp prst="textNoShape">
              <a:avLst/>
            </a:prstTxWarp>
            <a:spAutoFit/>
          </a:bodyPr>
          <a:lstStyle/>
          <a:p>
            <a:pPr marL="0" indent="0" defTabSz="1216061" eaLnBrk="0" fontAlgn="base" hangingPunct="0">
              <a:lnSpc>
                <a:spcPct val="100000"/>
              </a:lnSpc>
              <a:spcBef>
                <a:spcPct val="0"/>
              </a:spcBef>
              <a:spcAft>
                <a:spcPct val="0"/>
              </a:spcAft>
              <a:buNone/>
            </a:pPr>
            <a:r>
              <a:rPr lang="en-US" altLang="en-US" sz="2128" dirty="0">
                <a:solidFill>
                  <a:srgbClr val="0000FF"/>
                </a:solidFill>
                <a:latin typeface="Lucida Console" panose="020B0609040504020204" pitchFamily="49" charset="0"/>
              </a:rPr>
              <a:t>&gt; </a:t>
            </a:r>
            <a:r>
              <a:rPr lang="en-US" altLang="en-US" sz="2128" dirty="0" err="1">
                <a:solidFill>
                  <a:srgbClr val="0000FF"/>
                </a:solidFill>
                <a:latin typeface="Lucida Console" panose="020B0609040504020204" pitchFamily="49" charset="0"/>
              </a:rPr>
              <a:t>std_err</a:t>
            </a:r>
            <a:r>
              <a:rPr lang="en-US" altLang="en-US" sz="2128" dirty="0">
                <a:solidFill>
                  <a:srgbClr val="0000FF"/>
                </a:solidFill>
                <a:latin typeface="Lucida Console" panose="020B0609040504020204" pitchFamily="49" charset="0"/>
              </a:rPr>
              <a:t> = function(x){</a:t>
            </a:r>
          </a:p>
          <a:p>
            <a:pPr marL="0" indent="0" defTabSz="1216061" eaLnBrk="0" fontAlgn="base" hangingPunct="0">
              <a:lnSpc>
                <a:spcPct val="100000"/>
              </a:lnSpc>
              <a:spcBef>
                <a:spcPct val="0"/>
              </a:spcBef>
              <a:spcAft>
                <a:spcPct val="0"/>
              </a:spcAft>
              <a:buNone/>
            </a:pPr>
            <a:r>
              <a:rPr lang="en-US" altLang="en-US" sz="2128" dirty="0">
                <a:solidFill>
                  <a:srgbClr val="0000FF"/>
                </a:solidFill>
                <a:latin typeface="Lucida Console" panose="020B0609040504020204" pitchFamily="49" charset="0"/>
              </a:rPr>
              <a:t>	c(</a:t>
            </a:r>
          </a:p>
          <a:p>
            <a:pPr marL="0" indent="0" defTabSz="1216061" eaLnBrk="0" fontAlgn="base" hangingPunct="0">
              <a:lnSpc>
                <a:spcPct val="100000"/>
              </a:lnSpc>
              <a:spcBef>
                <a:spcPct val="0"/>
              </a:spcBef>
              <a:spcAft>
                <a:spcPct val="0"/>
              </a:spcAft>
              <a:buNone/>
            </a:pPr>
            <a:r>
              <a:rPr lang="en-US" altLang="en-US" sz="2128" dirty="0">
                <a:solidFill>
                  <a:srgbClr val="0000FF"/>
                </a:solidFill>
                <a:latin typeface="Lucida Console" panose="020B0609040504020204" pitchFamily="49" charset="0"/>
              </a:rPr>
              <a:t>		mean(x,na.rm=T)+</a:t>
            </a:r>
            <a:r>
              <a:rPr lang="en-US" altLang="en-US" sz="2128" dirty="0" err="1">
                <a:solidFill>
                  <a:srgbClr val="0000FF"/>
                </a:solidFill>
                <a:latin typeface="Lucida Console" panose="020B0609040504020204" pitchFamily="49" charset="0"/>
              </a:rPr>
              <a:t>qt</a:t>
            </a:r>
            <a:r>
              <a:rPr lang="en-US" altLang="en-US" sz="2128" dirty="0">
                <a:solidFill>
                  <a:srgbClr val="0000FF"/>
                </a:solidFill>
                <a:latin typeface="Lucida Console" panose="020B0609040504020204" pitchFamily="49" charset="0"/>
              </a:rPr>
              <a:t>(0.025,length(x[!is.na(x)])-1)*</a:t>
            </a:r>
          </a:p>
          <a:p>
            <a:pPr marL="0" indent="0" defTabSz="1216061" eaLnBrk="0" fontAlgn="base" hangingPunct="0">
              <a:lnSpc>
                <a:spcPct val="100000"/>
              </a:lnSpc>
              <a:spcBef>
                <a:spcPct val="0"/>
              </a:spcBef>
              <a:spcAft>
                <a:spcPct val="0"/>
              </a:spcAft>
              <a:buNone/>
            </a:pPr>
            <a:r>
              <a:rPr lang="en-US" altLang="en-US" sz="2128" dirty="0">
                <a:solidFill>
                  <a:srgbClr val="0000FF"/>
                </a:solidFill>
                <a:latin typeface="Lucida Console" panose="020B0609040504020204" pitchFamily="49" charset="0"/>
              </a:rPr>
              <a:t>			(</a:t>
            </a:r>
            <a:r>
              <a:rPr lang="en-US" altLang="en-US" sz="2128" dirty="0" err="1">
                <a:solidFill>
                  <a:srgbClr val="0000FF"/>
                </a:solidFill>
                <a:latin typeface="Lucida Console" panose="020B0609040504020204" pitchFamily="49" charset="0"/>
              </a:rPr>
              <a:t>sd</a:t>
            </a:r>
            <a:r>
              <a:rPr lang="en-US" altLang="en-US" sz="2128" dirty="0">
                <a:solidFill>
                  <a:srgbClr val="0000FF"/>
                </a:solidFill>
                <a:latin typeface="Lucida Console" panose="020B0609040504020204" pitchFamily="49" charset="0"/>
              </a:rPr>
              <a:t>(x,na.rm=T)/</a:t>
            </a:r>
            <a:r>
              <a:rPr lang="en-US" altLang="en-US" sz="2128" dirty="0" err="1">
                <a:solidFill>
                  <a:srgbClr val="0000FF"/>
                </a:solidFill>
                <a:latin typeface="Lucida Console" panose="020B0609040504020204" pitchFamily="49" charset="0"/>
              </a:rPr>
              <a:t>sqrt</a:t>
            </a:r>
            <a:r>
              <a:rPr lang="en-US" altLang="en-US" sz="2128" dirty="0">
                <a:solidFill>
                  <a:srgbClr val="0000FF"/>
                </a:solidFill>
                <a:latin typeface="Lucida Console" panose="020B0609040504020204" pitchFamily="49" charset="0"/>
              </a:rPr>
              <a:t>(length(x[!is.na(x)]))), </a:t>
            </a:r>
          </a:p>
          <a:p>
            <a:pPr marL="0" indent="0" defTabSz="1216061" eaLnBrk="0" fontAlgn="base" hangingPunct="0">
              <a:lnSpc>
                <a:spcPct val="100000"/>
              </a:lnSpc>
              <a:spcBef>
                <a:spcPct val="0"/>
              </a:spcBef>
              <a:spcAft>
                <a:spcPct val="0"/>
              </a:spcAft>
              <a:buNone/>
            </a:pPr>
            <a:r>
              <a:rPr lang="en-US" altLang="en-US" sz="2128" dirty="0">
                <a:solidFill>
                  <a:srgbClr val="0000FF"/>
                </a:solidFill>
                <a:latin typeface="Lucida Console" panose="020B0609040504020204" pitchFamily="49" charset="0"/>
              </a:rPr>
              <a:t>		mean(x, na.rm=T)+</a:t>
            </a:r>
            <a:r>
              <a:rPr lang="en-US" altLang="en-US" sz="2128" dirty="0" err="1">
                <a:solidFill>
                  <a:srgbClr val="0000FF"/>
                </a:solidFill>
                <a:latin typeface="Lucida Console" panose="020B0609040504020204" pitchFamily="49" charset="0"/>
              </a:rPr>
              <a:t>qt</a:t>
            </a:r>
            <a:r>
              <a:rPr lang="en-US" altLang="en-US" sz="2128" dirty="0">
                <a:solidFill>
                  <a:srgbClr val="0000FF"/>
                </a:solidFill>
                <a:latin typeface="Lucida Console" panose="020B0609040504020204" pitchFamily="49" charset="0"/>
              </a:rPr>
              <a:t>(0.975,length(x[!is.na(x)])-1)*</a:t>
            </a:r>
          </a:p>
          <a:p>
            <a:pPr marL="0" indent="0" defTabSz="1216061" eaLnBrk="0" fontAlgn="base" hangingPunct="0">
              <a:lnSpc>
                <a:spcPct val="100000"/>
              </a:lnSpc>
              <a:spcBef>
                <a:spcPct val="0"/>
              </a:spcBef>
              <a:spcAft>
                <a:spcPct val="0"/>
              </a:spcAft>
              <a:buNone/>
            </a:pPr>
            <a:r>
              <a:rPr lang="en-US" altLang="en-US" sz="2128" dirty="0">
                <a:solidFill>
                  <a:srgbClr val="0000FF"/>
                </a:solidFill>
                <a:latin typeface="Lucida Console" panose="020B0609040504020204" pitchFamily="49" charset="0"/>
              </a:rPr>
              <a:t>			(</a:t>
            </a:r>
            <a:r>
              <a:rPr lang="en-US" altLang="en-US" sz="2128" dirty="0" err="1">
                <a:solidFill>
                  <a:srgbClr val="0000FF"/>
                </a:solidFill>
                <a:latin typeface="Lucida Console" panose="020B0609040504020204" pitchFamily="49" charset="0"/>
              </a:rPr>
              <a:t>sd</a:t>
            </a:r>
            <a:r>
              <a:rPr lang="en-US" altLang="en-US" sz="2128" dirty="0">
                <a:solidFill>
                  <a:srgbClr val="0000FF"/>
                </a:solidFill>
                <a:latin typeface="Lucida Console" panose="020B0609040504020204" pitchFamily="49" charset="0"/>
              </a:rPr>
              <a:t>(x,na.rm=T)/</a:t>
            </a:r>
            <a:r>
              <a:rPr lang="en-US" altLang="en-US" sz="2128" dirty="0" err="1">
                <a:solidFill>
                  <a:srgbClr val="0000FF"/>
                </a:solidFill>
                <a:latin typeface="Lucida Console" panose="020B0609040504020204" pitchFamily="49" charset="0"/>
              </a:rPr>
              <a:t>sqrt</a:t>
            </a:r>
            <a:r>
              <a:rPr lang="en-US" altLang="en-US" sz="2128" dirty="0">
                <a:solidFill>
                  <a:srgbClr val="0000FF"/>
                </a:solidFill>
                <a:latin typeface="Lucida Console" panose="020B0609040504020204" pitchFamily="49" charset="0"/>
              </a:rPr>
              <a:t>(length(x[!is.na(x)])))</a:t>
            </a:r>
          </a:p>
          <a:p>
            <a:pPr marL="0" indent="0" defTabSz="1216061" eaLnBrk="0" fontAlgn="base" hangingPunct="0">
              <a:lnSpc>
                <a:spcPct val="100000"/>
              </a:lnSpc>
              <a:spcBef>
                <a:spcPct val="0"/>
              </a:spcBef>
              <a:spcAft>
                <a:spcPct val="0"/>
              </a:spcAft>
              <a:buNone/>
            </a:pPr>
            <a:r>
              <a:rPr lang="en-US" altLang="en-US" sz="2128" dirty="0">
                <a:solidFill>
                  <a:srgbClr val="0000FF"/>
                </a:solidFill>
                <a:latin typeface="Lucida Console" panose="020B0609040504020204" pitchFamily="49" charset="0"/>
              </a:rPr>
              <a:t>	)</a:t>
            </a:r>
          </a:p>
          <a:p>
            <a:pPr marL="0" indent="0" defTabSz="1216061" eaLnBrk="0" fontAlgn="base" hangingPunct="0">
              <a:lnSpc>
                <a:spcPct val="100000"/>
              </a:lnSpc>
              <a:spcBef>
                <a:spcPct val="0"/>
              </a:spcBef>
              <a:spcAft>
                <a:spcPct val="0"/>
              </a:spcAft>
              <a:buNone/>
            </a:pPr>
            <a:r>
              <a:rPr lang="en-US" altLang="en-US" sz="2128" dirty="0">
                <a:solidFill>
                  <a:srgbClr val="0000FF"/>
                </a:solidFill>
                <a:latin typeface="Lucida Console" panose="020B0609040504020204" pitchFamily="49" charset="0"/>
              </a:rPr>
              <a:t>}</a:t>
            </a:r>
            <a:endParaRPr lang="en-US" altLang="en-US" sz="4788" dirty="0">
              <a:latin typeface="Arial" panose="020B0604020202020204" pitchFamily="34" charset="0"/>
            </a:endParaRPr>
          </a:p>
        </p:txBody>
      </p:sp>
      <p:sp>
        <p:nvSpPr>
          <p:cNvPr id="5" name="TextBox 4"/>
          <p:cNvSpPr txBox="1"/>
          <p:nvPr/>
        </p:nvSpPr>
        <p:spPr>
          <a:xfrm>
            <a:off x="948438" y="4186398"/>
            <a:ext cx="10715242" cy="1934504"/>
          </a:xfrm>
          <a:prstGeom prst="rect">
            <a:avLst/>
          </a:prstGeom>
          <a:noFill/>
        </p:spPr>
        <p:txBody>
          <a:bodyPr wrap="square" rtlCol="0">
            <a:spAutoFit/>
          </a:bodyPr>
          <a:lstStyle/>
          <a:p>
            <a:pPr marL="380019" indent="-380019">
              <a:buFont typeface="Arial" panose="020B0604020202020204" pitchFamily="34" charset="0"/>
              <a:buChar char="•"/>
            </a:pPr>
            <a:r>
              <a:rPr lang="en-GB" sz="2394" dirty="0"/>
              <a:t>The function excludes missing values from the calculation of the mean and standard deviation (</a:t>
            </a:r>
            <a:r>
              <a:rPr lang="en-GB" sz="2394" dirty="0" err="1"/>
              <a:t>sd</a:t>
            </a:r>
            <a:r>
              <a:rPr lang="en-GB" sz="2394" dirty="0"/>
              <a:t>). </a:t>
            </a:r>
          </a:p>
          <a:p>
            <a:pPr marL="380019" indent="-380019">
              <a:buFont typeface="Arial" panose="020B0604020202020204" pitchFamily="34" charset="0"/>
              <a:buChar char="•"/>
            </a:pPr>
            <a:r>
              <a:rPr lang="en-GB" sz="2394" dirty="0"/>
              <a:t>length(x[!is.na(x)] is the sample size n without missing values</a:t>
            </a:r>
          </a:p>
          <a:p>
            <a:pPr marL="380019" indent="-380019">
              <a:buFont typeface="Arial" panose="020B0604020202020204" pitchFamily="34" charset="0"/>
              <a:buChar char="•"/>
            </a:pPr>
            <a:r>
              <a:rPr lang="en-GB" sz="2394" dirty="0" err="1"/>
              <a:t>qt</a:t>
            </a:r>
            <a:r>
              <a:rPr lang="en-GB" sz="2394" dirty="0"/>
              <a:t> computes the quartiles of the t distribution which is used instead of the quartiles of the normal distribution because we can have a small sample.</a:t>
            </a:r>
          </a:p>
        </p:txBody>
      </p:sp>
      <p:sp>
        <p:nvSpPr>
          <p:cNvPr id="3" name="Date Placeholder 2">
            <a:extLst>
              <a:ext uri="{FF2B5EF4-FFF2-40B4-BE49-F238E27FC236}">
                <a16:creationId xmlns:a16="http://schemas.microsoft.com/office/drawing/2014/main" id="{59228031-4C6A-4A74-88AC-0DDE4F11A494}"/>
              </a:ext>
            </a:extLst>
          </p:cNvPr>
          <p:cNvSpPr>
            <a:spLocks noGrp="1"/>
          </p:cNvSpPr>
          <p:nvPr>
            <p:ph type="dt" sz="half" idx="14"/>
          </p:nvPr>
        </p:nvSpPr>
        <p:spPr/>
        <p:txBody>
          <a:bodyPr/>
          <a:lstStyle/>
          <a:p>
            <a:r>
              <a:rPr lang="en-US"/>
              <a:t>4th August 2022</a:t>
            </a:r>
            <a:endParaRPr lang="en-GB" dirty="0"/>
          </a:p>
        </p:txBody>
      </p:sp>
      <p:sp>
        <p:nvSpPr>
          <p:cNvPr id="6" name="Footer Placeholder 5">
            <a:extLst>
              <a:ext uri="{FF2B5EF4-FFF2-40B4-BE49-F238E27FC236}">
                <a16:creationId xmlns:a16="http://schemas.microsoft.com/office/drawing/2014/main" id="{D1F797EB-DA69-4FC3-8A50-D7CD305A1FEE}"/>
              </a:ext>
            </a:extLst>
          </p:cNvPr>
          <p:cNvSpPr>
            <a:spLocks noGrp="1"/>
          </p:cNvSpPr>
          <p:nvPr>
            <p:ph type="ftr" sz="quarter" idx="13"/>
          </p:nvPr>
        </p:nvSpPr>
        <p:spPr/>
        <p:txBody>
          <a:bodyPr/>
          <a:lstStyle/>
          <a:p>
            <a:r>
              <a:rPr lang="en-GB"/>
              <a:t>Best Practice Analytics (Detlef Nauck, BT)</a:t>
            </a:r>
            <a:endParaRPr lang="en-GB" dirty="0"/>
          </a:p>
        </p:txBody>
      </p:sp>
      <p:sp>
        <p:nvSpPr>
          <p:cNvPr id="7" name="Slide Number Placeholder 6">
            <a:extLst>
              <a:ext uri="{FF2B5EF4-FFF2-40B4-BE49-F238E27FC236}">
                <a16:creationId xmlns:a16="http://schemas.microsoft.com/office/drawing/2014/main" id="{AAC1E124-C5DA-4D47-A926-81930199FB10}"/>
              </a:ext>
            </a:extLst>
          </p:cNvPr>
          <p:cNvSpPr>
            <a:spLocks noGrp="1"/>
          </p:cNvSpPr>
          <p:nvPr>
            <p:ph type="sldNum" sz="quarter" idx="12"/>
          </p:nvPr>
        </p:nvSpPr>
        <p:spPr/>
        <p:txBody>
          <a:bodyPr/>
          <a:lstStyle/>
          <a:p>
            <a:fld id="{0B868178-02AE-42FC-958D-6B8F13B60175}" type="slidenum">
              <a:rPr lang="en-GB" smtClean="0"/>
              <a:pPr/>
              <a:t>66</a:t>
            </a:fld>
            <a:endParaRPr lang="en-GB" dirty="0"/>
          </a:p>
        </p:txBody>
      </p:sp>
    </p:spTree>
    <p:extLst>
      <p:ext uri="{BB962C8B-B14F-4D97-AF65-F5344CB8AC3E}">
        <p14:creationId xmlns:p14="http://schemas.microsoft.com/office/powerpoint/2010/main" val="1009954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Computing 95% Confidence Intervals for the Monthly Mean Ozone Measurements</a:t>
            </a:r>
          </a:p>
        </p:txBody>
      </p:sp>
      <p:pic>
        <p:nvPicPr>
          <p:cNvPr id="4" name="Content Placeholder 3"/>
          <p:cNvPicPr>
            <a:picLocks noGrp="1" noChangeAspect="1"/>
          </p:cNvPicPr>
          <p:nvPr>
            <p:ph idx="1"/>
          </p:nvPr>
        </p:nvPicPr>
        <p:blipFill rotWithShape="1">
          <a:blip r:embed="rId2"/>
          <a:srcRect l="875" t="57516" r="39767" b="2001"/>
          <a:stretch/>
        </p:blipFill>
        <p:spPr>
          <a:xfrm>
            <a:off x="625405" y="1748138"/>
            <a:ext cx="10831258" cy="3970520"/>
          </a:xfrm>
          <a:prstGeom prst="rect">
            <a:avLst/>
          </a:prstGeom>
        </p:spPr>
      </p:pic>
      <p:sp>
        <p:nvSpPr>
          <p:cNvPr id="3" name="Date Placeholder 2">
            <a:extLst>
              <a:ext uri="{FF2B5EF4-FFF2-40B4-BE49-F238E27FC236}">
                <a16:creationId xmlns:a16="http://schemas.microsoft.com/office/drawing/2014/main" id="{49AFC51F-1FC6-405E-AF44-FAEB2C891B58}"/>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3860A98A-591D-4C58-B250-7657C1ECDA61}"/>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E6804BE5-430A-480B-8A05-56F7A7AB2597}"/>
              </a:ext>
            </a:extLst>
          </p:cNvPr>
          <p:cNvSpPr>
            <a:spLocks noGrp="1"/>
          </p:cNvSpPr>
          <p:nvPr>
            <p:ph type="sldNum" sz="quarter" idx="12"/>
          </p:nvPr>
        </p:nvSpPr>
        <p:spPr/>
        <p:txBody>
          <a:bodyPr/>
          <a:lstStyle/>
          <a:p>
            <a:fld id="{0B868178-02AE-42FC-958D-6B8F13B60175}" type="slidenum">
              <a:rPr lang="en-GB" smtClean="0"/>
              <a:pPr/>
              <a:t>67</a:t>
            </a:fld>
            <a:endParaRPr lang="en-GB" dirty="0"/>
          </a:p>
        </p:txBody>
      </p:sp>
    </p:spTree>
    <p:extLst>
      <p:ext uri="{BB962C8B-B14F-4D97-AF65-F5344CB8AC3E}">
        <p14:creationId xmlns:p14="http://schemas.microsoft.com/office/powerpoint/2010/main" val="41455542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Multiple Categorical Variables: Contingency Tables</a:t>
            </a:r>
          </a:p>
        </p:txBody>
      </p:sp>
      <p:sp>
        <p:nvSpPr>
          <p:cNvPr id="3" name="Content Placeholder 2"/>
          <p:cNvSpPr>
            <a:spLocks noGrp="1"/>
          </p:cNvSpPr>
          <p:nvPr>
            <p:ph idx="1"/>
          </p:nvPr>
        </p:nvSpPr>
        <p:spPr/>
        <p:txBody>
          <a:bodyPr/>
          <a:lstStyle/>
          <a:p>
            <a:r>
              <a:rPr lang="en-GB" dirty="0"/>
              <a:t>Shows frequency counts in cross-tabulations</a:t>
            </a:r>
          </a:p>
          <a:p>
            <a:r>
              <a:rPr lang="en-GB" dirty="0"/>
              <a:t>In Excel, use pivot table to count values</a:t>
            </a:r>
          </a:p>
          <a:p>
            <a:r>
              <a:rPr lang="en-GB" dirty="0"/>
              <a:t>In R use </a:t>
            </a:r>
            <a:r>
              <a:rPr lang="en-GB" b="1" dirty="0">
                <a:solidFill>
                  <a:srgbClr val="00528E"/>
                </a:solidFill>
                <a:latin typeface="Courier New" pitchFamily="49" charset="0"/>
                <a:cs typeface="Courier New" pitchFamily="49" charset="0"/>
              </a:rPr>
              <a:t>table()</a:t>
            </a:r>
          </a:p>
          <a:p>
            <a:r>
              <a:rPr lang="en-GB" dirty="0"/>
              <a:t>Contingency tables can be analysed for association between rows an columns using the chi-squared test</a:t>
            </a:r>
          </a:p>
        </p:txBody>
      </p:sp>
      <p:sp>
        <p:nvSpPr>
          <p:cNvPr id="4" name="Date Placeholder 3">
            <a:extLst>
              <a:ext uri="{FF2B5EF4-FFF2-40B4-BE49-F238E27FC236}">
                <a16:creationId xmlns:a16="http://schemas.microsoft.com/office/drawing/2014/main" id="{C93CD3C2-7F5D-4DC0-93B0-D1244E744ACB}"/>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4CEF3C1C-AB0D-4839-BDF1-308C6FA7E869}"/>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1A65FEDC-9577-4503-81D4-FFD3189BD792}"/>
              </a:ext>
            </a:extLst>
          </p:cNvPr>
          <p:cNvSpPr>
            <a:spLocks noGrp="1"/>
          </p:cNvSpPr>
          <p:nvPr>
            <p:ph type="sldNum" sz="quarter" idx="12"/>
          </p:nvPr>
        </p:nvSpPr>
        <p:spPr/>
        <p:txBody>
          <a:bodyPr/>
          <a:lstStyle/>
          <a:p>
            <a:fld id="{0B868178-02AE-42FC-958D-6B8F13B60175}" type="slidenum">
              <a:rPr lang="en-GB" smtClean="0"/>
              <a:pPr/>
              <a:t>68</a:t>
            </a:fld>
            <a:endParaRPr lang="en-GB" dirty="0"/>
          </a:p>
        </p:txBody>
      </p:sp>
    </p:spTree>
    <p:extLst>
      <p:ext uri="{BB962C8B-B14F-4D97-AF65-F5344CB8AC3E}">
        <p14:creationId xmlns:p14="http://schemas.microsoft.com/office/powerpoint/2010/main" val="41307701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192" dirty="0"/>
              <a:t>Example: Cross-classification of Belief in Afterlife by Gender</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492" y="1334625"/>
            <a:ext cx="6360306" cy="1606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15307" y="5527126"/>
            <a:ext cx="10055449" cy="644792"/>
          </a:xfrm>
          <a:prstGeom prst="rect">
            <a:avLst/>
          </a:prstGeom>
          <a:noFill/>
        </p:spPr>
        <p:txBody>
          <a:bodyPr wrap="square" rtlCol="0">
            <a:spAutoFit/>
          </a:bodyPr>
          <a:lstStyle/>
          <a:p>
            <a:r>
              <a:rPr lang="en-GB" sz="1795" dirty="0"/>
              <a:t>The </a:t>
            </a:r>
            <a:r>
              <a:rPr lang="el-GR" sz="1795" dirty="0"/>
              <a:t>χ²</a:t>
            </a:r>
            <a:r>
              <a:rPr lang="en-GB" sz="1795" dirty="0"/>
              <a:t> test is used to see if females are significantly different from males in their belief in Afterlife. </a:t>
            </a:r>
            <a:br>
              <a:rPr lang="en-GB" sz="1795" dirty="0"/>
            </a:br>
            <a:r>
              <a:rPr lang="en-GB" sz="1795" dirty="0"/>
              <a:t>The </a:t>
            </a:r>
            <a:r>
              <a:rPr lang="en-GB" sz="1795" i="1" dirty="0"/>
              <a:t>p</a:t>
            </a:r>
            <a:r>
              <a:rPr lang="en-GB" sz="1795" dirty="0"/>
              <a:t>-value is greater than 0.05, so the difference is not statistically significant.</a:t>
            </a:r>
          </a:p>
        </p:txBody>
      </p:sp>
      <p:pic>
        <p:nvPicPr>
          <p:cNvPr id="5" name="Content Placeholder 3"/>
          <p:cNvPicPr>
            <a:picLocks noGrp="1" noChangeAspect="1"/>
          </p:cNvPicPr>
          <p:nvPr>
            <p:ph idx="1"/>
          </p:nvPr>
        </p:nvPicPr>
        <p:blipFill rotWithShape="1">
          <a:blip r:embed="rId4"/>
          <a:srcRect l="710" t="73455" r="32996" b="4679"/>
          <a:stretch/>
        </p:blipFill>
        <p:spPr>
          <a:xfrm>
            <a:off x="278074" y="3151443"/>
            <a:ext cx="11779242" cy="2088383"/>
          </a:xfrm>
          <a:prstGeom prst="rect">
            <a:avLst/>
          </a:prstGeom>
        </p:spPr>
      </p:pic>
      <p:sp>
        <p:nvSpPr>
          <p:cNvPr id="4" name="Date Placeholder 3">
            <a:extLst>
              <a:ext uri="{FF2B5EF4-FFF2-40B4-BE49-F238E27FC236}">
                <a16:creationId xmlns:a16="http://schemas.microsoft.com/office/drawing/2014/main" id="{26F2874B-8021-48E6-8A79-C30D63FB8D19}"/>
              </a:ext>
            </a:extLst>
          </p:cNvPr>
          <p:cNvSpPr>
            <a:spLocks noGrp="1"/>
          </p:cNvSpPr>
          <p:nvPr>
            <p:ph type="dt" sz="half" idx="14"/>
          </p:nvPr>
        </p:nvSpPr>
        <p:spPr/>
        <p:txBody>
          <a:bodyPr/>
          <a:lstStyle/>
          <a:p>
            <a:r>
              <a:rPr lang="en-US"/>
              <a:t>4th August 2022</a:t>
            </a:r>
            <a:endParaRPr lang="en-GB" dirty="0"/>
          </a:p>
        </p:txBody>
      </p:sp>
      <p:sp>
        <p:nvSpPr>
          <p:cNvPr id="6" name="Footer Placeholder 5">
            <a:extLst>
              <a:ext uri="{FF2B5EF4-FFF2-40B4-BE49-F238E27FC236}">
                <a16:creationId xmlns:a16="http://schemas.microsoft.com/office/drawing/2014/main" id="{A3CB30BD-FD81-4AA7-87E6-2A81237E04F7}"/>
              </a:ext>
            </a:extLst>
          </p:cNvPr>
          <p:cNvSpPr>
            <a:spLocks noGrp="1"/>
          </p:cNvSpPr>
          <p:nvPr>
            <p:ph type="ftr" sz="quarter" idx="13"/>
          </p:nvPr>
        </p:nvSpPr>
        <p:spPr/>
        <p:txBody>
          <a:bodyPr/>
          <a:lstStyle/>
          <a:p>
            <a:r>
              <a:rPr lang="en-GB"/>
              <a:t>Best Practice Analytics (Detlef Nauck, BT)</a:t>
            </a:r>
            <a:endParaRPr lang="en-GB" dirty="0"/>
          </a:p>
        </p:txBody>
      </p:sp>
      <p:sp>
        <p:nvSpPr>
          <p:cNvPr id="7" name="Slide Number Placeholder 6">
            <a:extLst>
              <a:ext uri="{FF2B5EF4-FFF2-40B4-BE49-F238E27FC236}">
                <a16:creationId xmlns:a16="http://schemas.microsoft.com/office/drawing/2014/main" id="{20B74A45-56A8-415C-8DDC-78D83E162242}"/>
              </a:ext>
            </a:extLst>
          </p:cNvPr>
          <p:cNvSpPr>
            <a:spLocks noGrp="1"/>
          </p:cNvSpPr>
          <p:nvPr>
            <p:ph type="sldNum" sz="quarter" idx="12"/>
          </p:nvPr>
        </p:nvSpPr>
        <p:spPr/>
        <p:txBody>
          <a:bodyPr/>
          <a:lstStyle/>
          <a:p>
            <a:fld id="{0B868178-02AE-42FC-958D-6B8F13B60175}" type="slidenum">
              <a:rPr lang="en-GB" smtClean="0"/>
              <a:pPr/>
              <a:t>69</a:t>
            </a:fld>
            <a:endParaRPr lang="en-GB" dirty="0"/>
          </a:p>
        </p:txBody>
      </p:sp>
    </p:spTree>
    <p:extLst>
      <p:ext uri="{BB962C8B-B14F-4D97-AF65-F5344CB8AC3E}">
        <p14:creationId xmlns:p14="http://schemas.microsoft.com/office/powerpoint/2010/main" val="640946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1406" y="164218"/>
            <a:ext cx="10336812" cy="988078"/>
          </a:xfrm>
        </p:spPr>
        <p:txBody>
          <a:bodyPr/>
          <a:lstStyle/>
          <a:p>
            <a:r>
              <a:rPr lang="en-GB" dirty="0"/>
              <a:t>A Report from the Coalface: Naïve Bayes in R</a:t>
            </a:r>
          </a:p>
        </p:txBody>
      </p:sp>
      <p:pic>
        <p:nvPicPr>
          <p:cNvPr id="4" name="Content Placeholder 3"/>
          <p:cNvPicPr>
            <a:picLocks noGrp="1" noChangeAspect="1"/>
          </p:cNvPicPr>
          <p:nvPr>
            <p:ph idx="1"/>
          </p:nvPr>
        </p:nvPicPr>
        <p:blipFill>
          <a:blip r:embed="rId2"/>
          <a:stretch>
            <a:fillRect/>
          </a:stretch>
        </p:blipFill>
        <p:spPr>
          <a:xfrm>
            <a:off x="3151060" y="929598"/>
            <a:ext cx="6105265" cy="1685230"/>
          </a:xfrm>
          <a:prstGeom prst="rect">
            <a:avLst/>
          </a:prstGeom>
        </p:spPr>
      </p:pic>
      <p:pic>
        <p:nvPicPr>
          <p:cNvPr id="5" name="Picture 4"/>
          <p:cNvPicPr>
            <a:picLocks noChangeAspect="1"/>
          </p:cNvPicPr>
          <p:nvPr/>
        </p:nvPicPr>
        <p:blipFill>
          <a:blip r:embed="rId3"/>
          <a:stretch>
            <a:fillRect/>
          </a:stretch>
        </p:blipFill>
        <p:spPr>
          <a:xfrm>
            <a:off x="3246828" y="2540305"/>
            <a:ext cx="6129036" cy="4040250"/>
          </a:xfrm>
          <a:prstGeom prst="rect">
            <a:avLst/>
          </a:prstGeom>
        </p:spPr>
      </p:pic>
      <p:sp>
        <p:nvSpPr>
          <p:cNvPr id="6" name="Oval 5"/>
          <p:cNvSpPr/>
          <p:nvPr/>
        </p:nvSpPr>
        <p:spPr bwMode="auto">
          <a:xfrm>
            <a:off x="4491788" y="4760996"/>
            <a:ext cx="4501011" cy="670363"/>
          </a:xfrm>
          <a:prstGeom prst="ellipse">
            <a:avLst/>
          </a:prstGeom>
          <a:noFill/>
          <a:ln w="22225" cap="flat" cmpd="sng" algn="ctr">
            <a:solidFill>
              <a:schemeClr val="accent4"/>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21610" tIns="60805" rIns="121610" bIns="60805" numCol="1" rtlCol="0" anchor="t" anchorCtr="0" compatLnSpc="1">
            <a:prstTxWarp prst="textNoShape">
              <a:avLst/>
            </a:prstTxWarp>
          </a:bodyPr>
          <a:lstStyle/>
          <a:p>
            <a:pPr eaLnBrk="0" fontAlgn="base" hangingPunct="0">
              <a:spcBef>
                <a:spcPct val="0"/>
              </a:spcBef>
              <a:spcAft>
                <a:spcPct val="0"/>
              </a:spcAft>
            </a:pPr>
            <a:endParaRPr lang="en-GB" sz="2394">
              <a:solidFill>
                <a:srgbClr val="000000"/>
              </a:solidFill>
            </a:endParaRPr>
          </a:p>
        </p:txBody>
      </p:sp>
      <p:sp>
        <p:nvSpPr>
          <p:cNvPr id="3" name="Date Placeholder 2">
            <a:extLst>
              <a:ext uri="{FF2B5EF4-FFF2-40B4-BE49-F238E27FC236}">
                <a16:creationId xmlns:a16="http://schemas.microsoft.com/office/drawing/2014/main" id="{18DEDC7B-04AA-4B8F-9715-50CC1026FDBE}"/>
              </a:ext>
            </a:extLst>
          </p:cNvPr>
          <p:cNvSpPr>
            <a:spLocks noGrp="1"/>
          </p:cNvSpPr>
          <p:nvPr>
            <p:ph type="dt" sz="half" idx="14"/>
          </p:nvPr>
        </p:nvSpPr>
        <p:spPr/>
        <p:txBody>
          <a:bodyPr/>
          <a:lstStyle/>
          <a:p>
            <a:r>
              <a:rPr lang="en-US"/>
              <a:t>4th August 2022</a:t>
            </a:r>
            <a:endParaRPr lang="en-GB" dirty="0"/>
          </a:p>
        </p:txBody>
      </p:sp>
      <p:sp>
        <p:nvSpPr>
          <p:cNvPr id="7" name="Footer Placeholder 6">
            <a:extLst>
              <a:ext uri="{FF2B5EF4-FFF2-40B4-BE49-F238E27FC236}">
                <a16:creationId xmlns:a16="http://schemas.microsoft.com/office/drawing/2014/main" id="{3A1B48C4-59C5-46F1-BFD9-72C085B9169B}"/>
              </a:ext>
            </a:extLst>
          </p:cNvPr>
          <p:cNvSpPr>
            <a:spLocks noGrp="1"/>
          </p:cNvSpPr>
          <p:nvPr>
            <p:ph type="ftr" sz="quarter" idx="13"/>
          </p:nvPr>
        </p:nvSpPr>
        <p:spPr/>
        <p:txBody>
          <a:bodyPr/>
          <a:lstStyle/>
          <a:p>
            <a:r>
              <a:rPr lang="en-GB"/>
              <a:t>Best Practice Analytics (Detlef Nauck, BT)</a:t>
            </a:r>
            <a:endParaRPr lang="en-GB" dirty="0"/>
          </a:p>
        </p:txBody>
      </p:sp>
      <p:sp>
        <p:nvSpPr>
          <p:cNvPr id="8" name="Slide Number Placeholder 7">
            <a:extLst>
              <a:ext uri="{FF2B5EF4-FFF2-40B4-BE49-F238E27FC236}">
                <a16:creationId xmlns:a16="http://schemas.microsoft.com/office/drawing/2014/main" id="{EEB82538-B249-49C0-BE20-C0A521D979B3}"/>
              </a:ext>
            </a:extLst>
          </p:cNvPr>
          <p:cNvSpPr>
            <a:spLocks noGrp="1"/>
          </p:cNvSpPr>
          <p:nvPr>
            <p:ph type="sldNum" sz="quarter" idx="12"/>
          </p:nvPr>
        </p:nvSpPr>
        <p:spPr/>
        <p:txBody>
          <a:bodyPr/>
          <a:lstStyle/>
          <a:p>
            <a:fld id="{0B868178-02AE-42FC-958D-6B8F13B60175}" type="slidenum">
              <a:rPr lang="en-GB" smtClean="0"/>
              <a:pPr/>
              <a:t>7</a:t>
            </a:fld>
            <a:endParaRPr lang="en-GB" dirty="0"/>
          </a:p>
        </p:txBody>
      </p:sp>
    </p:spTree>
    <p:extLst>
      <p:ext uri="{BB962C8B-B14F-4D97-AF65-F5344CB8AC3E}">
        <p14:creationId xmlns:p14="http://schemas.microsoft.com/office/powerpoint/2010/main" val="18782859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3841" y="629352"/>
            <a:ext cx="6700664" cy="5668067"/>
          </a:xfrm>
          <a:prstGeom prst="rect">
            <a:avLst/>
          </a:prstGeom>
        </p:spPr>
      </p:pic>
      <p:sp>
        <p:nvSpPr>
          <p:cNvPr id="2" name="Title 1"/>
          <p:cNvSpPr>
            <a:spLocks noGrp="1"/>
          </p:cNvSpPr>
          <p:nvPr>
            <p:ph type="title"/>
          </p:nvPr>
        </p:nvSpPr>
        <p:spPr/>
        <p:txBody>
          <a:bodyPr/>
          <a:lstStyle/>
          <a:p>
            <a:r>
              <a:rPr lang="en-GB"/>
              <a:t>Correlation</a:t>
            </a:r>
          </a:p>
        </p:txBody>
      </p:sp>
      <p:sp>
        <p:nvSpPr>
          <p:cNvPr id="3" name="Content Placeholder 2"/>
          <p:cNvSpPr>
            <a:spLocks noGrp="1"/>
          </p:cNvSpPr>
          <p:nvPr>
            <p:ph idx="1"/>
          </p:nvPr>
        </p:nvSpPr>
        <p:spPr>
          <a:xfrm>
            <a:off x="7074505" y="1368108"/>
            <a:ext cx="4599747" cy="3775953"/>
          </a:xfrm>
        </p:spPr>
        <p:txBody>
          <a:bodyPr/>
          <a:lstStyle/>
          <a:p>
            <a:r>
              <a:rPr lang="en-GB" sz="2128" dirty="0"/>
              <a:t>Consider the two variables Ozone and Temp of the air quality data set. </a:t>
            </a:r>
          </a:p>
          <a:p>
            <a:r>
              <a:rPr lang="en-GB" sz="2128" dirty="0"/>
              <a:t>We would like a measure of the tendency for these two variables to move together. That is, whether Ozone tends to be high (low) when Temp is high (low).</a:t>
            </a:r>
          </a:p>
          <a:p>
            <a:endParaRPr lang="en-GB" sz="2128" dirty="0"/>
          </a:p>
        </p:txBody>
      </p:sp>
      <p:sp>
        <p:nvSpPr>
          <p:cNvPr id="6" name="Rectangle 1"/>
          <p:cNvSpPr>
            <a:spLocks noChangeArrowheads="1"/>
          </p:cNvSpPr>
          <p:nvPr/>
        </p:nvSpPr>
        <p:spPr bwMode="auto">
          <a:xfrm>
            <a:off x="7056189" y="5041726"/>
            <a:ext cx="5027050" cy="2046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1216061" eaLnBrk="0" fontAlgn="base" hangingPunct="0">
              <a:spcBef>
                <a:spcPct val="0"/>
              </a:spcBef>
              <a:spcAft>
                <a:spcPct val="0"/>
              </a:spcAft>
            </a:pPr>
            <a:r>
              <a:rPr lang="en-US" altLang="en-US" sz="1330" dirty="0">
                <a:solidFill>
                  <a:srgbClr val="0000FF"/>
                </a:solidFill>
                <a:latin typeface="Lucida Console" panose="020B0609040504020204" pitchFamily="49" charset="0"/>
              </a:rPr>
              <a:t>&gt; plot(</a:t>
            </a:r>
            <a:r>
              <a:rPr lang="en-US" altLang="en-US" sz="1330" dirty="0" err="1">
                <a:solidFill>
                  <a:srgbClr val="0000FF"/>
                </a:solidFill>
                <a:latin typeface="Lucida Console" panose="020B0609040504020204" pitchFamily="49" charset="0"/>
              </a:rPr>
              <a:t>Ozone~Temp</a:t>
            </a:r>
            <a:r>
              <a:rPr lang="en-US" altLang="en-US" sz="1330" dirty="0">
                <a:solidFill>
                  <a:srgbClr val="0000FF"/>
                </a:solidFill>
                <a:latin typeface="Lucida Console" panose="020B0609040504020204" pitchFamily="49" charset="0"/>
              </a:rPr>
              <a:t>, data=</a:t>
            </a:r>
            <a:r>
              <a:rPr lang="en-US" altLang="en-US" sz="1330" dirty="0" err="1">
                <a:solidFill>
                  <a:srgbClr val="0000FF"/>
                </a:solidFill>
                <a:latin typeface="Lucida Console" panose="020B0609040504020204" pitchFamily="49" charset="0"/>
              </a:rPr>
              <a:t>aq</a:t>
            </a:r>
            <a:r>
              <a:rPr lang="en-US" altLang="en-US" sz="1330" dirty="0">
                <a:solidFill>
                  <a:srgbClr val="0000FF"/>
                </a:solidFill>
                <a:latin typeface="Lucida Console" panose="020B0609040504020204" pitchFamily="49" charset="0"/>
              </a:rPr>
              <a:t>, </a:t>
            </a:r>
            <a:r>
              <a:rPr lang="en-US" altLang="en-US" sz="1330" dirty="0" err="1">
                <a:solidFill>
                  <a:srgbClr val="0000FF"/>
                </a:solidFill>
                <a:latin typeface="Lucida Console" panose="020B0609040504020204" pitchFamily="49" charset="0"/>
              </a:rPr>
              <a:t>pch</a:t>
            </a:r>
            <a:r>
              <a:rPr lang="en-US" altLang="en-US" sz="1330" dirty="0">
                <a:solidFill>
                  <a:srgbClr val="0000FF"/>
                </a:solidFill>
                <a:latin typeface="Lucida Console" panose="020B0609040504020204" pitchFamily="49" charset="0"/>
              </a:rPr>
              <a:t>=16, col="blue")</a:t>
            </a:r>
            <a:endParaRPr lang="en-US" altLang="en-US" sz="2394" dirty="0">
              <a:latin typeface="Arial" panose="020B0604020202020204" pitchFamily="34" charset="0"/>
            </a:endParaRPr>
          </a:p>
        </p:txBody>
      </p:sp>
      <p:sp>
        <p:nvSpPr>
          <p:cNvPr id="5" name="Date Placeholder 4">
            <a:extLst>
              <a:ext uri="{FF2B5EF4-FFF2-40B4-BE49-F238E27FC236}">
                <a16:creationId xmlns:a16="http://schemas.microsoft.com/office/drawing/2014/main" id="{E99BB475-6F54-4549-A2ED-C259C33716D1}"/>
              </a:ext>
            </a:extLst>
          </p:cNvPr>
          <p:cNvSpPr>
            <a:spLocks noGrp="1"/>
          </p:cNvSpPr>
          <p:nvPr>
            <p:ph type="dt" sz="half" idx="14"/>
          </p:nvPr>
        </p:nvSpPr>
        <p:spPr/>
        <p:txBody>
          <a:bodyPr/>
          <a:lstStyle/>
          <a:p>
            <a:r>
              <a:rPr lang="en-US"/>
              <a:t>4th August 2022</a:t>
            </a:r>
            <a:endParaRPr lang="en-GB" dirty="0"/>
          </a:p>
        </p:txBody>
      </p:sp>
      <p:sp>
        <p:nvSpPr>
          <p:cNvPr id="7" name="Footer Placeholder 6">
            <a:extLst>
              <a:ext uri="{FF2B5EF4-FFF2-40B4-BE49-F238E27FC236}">
                <a16:creationId xmlns:a16="http://schemas.microsoft.com/office/drawing/2014/main" id="{250B6A38-9120-4B6F-B467-200F09C93F32}"/>
              </a:ext>
            </a:extLst>
          </p:cNvPr>
          <p:cNvSpPr>
            <a:spLocks noGrp="1"/>
          </p:cNvSpPr>
          <p:nvPr>
            <p:ph type="ftr" sz="quarter" idx="13"/>
          </p:nvPr>
        </p:nvSpPr>
        <p:spPr/>
        <p:txBody>
          <a:bodyPr/>
          <a:lstStyle/>
          <a:p>
            <a:r>
              <a:rPr lang="en-GB"/>
              <a:t>Best Practice Analytics (Detlef Nauck, BT)</a:t>
            </a:r>
            <a:endParaRPr lang="en-GB" dirty="0"/>
          </a:p>
        </p:txBody>
      </p:sp>
      <p:sp>
        <p:nvSpPr>
          <p:cNvPr id="8" name="Slide Number Placeholder 7">
            <a:extLst>
              <a:ext uri="{FF2B5EF4-FFF2-40B4-BE49-F238E27FC236}">
                <a16:creationId xmlns:a16="http://schemas.microsoft.com/office/drawing/2014/main" id="{4CF1C83B-FF4F-4C55-A830-F49585C719AB}"/>
              </a:ext>
            </a:extLst>
          </p:cNvPr>
          <p:cNvSpPr>
            <a:spLocks noGrp="1"/>
          </p:cNvSpPr>
          <p:nvPr>
            <p:ph type="sldNum" sz="quarter" idx="12"/>
          </p:nvPr>
        </p:nvSpPr>
        <p:spPr/>
        <p:txBody>
          <a:bodyPr/>
          <a:lstStyle/>
          <a:p>
            <a:fld id="{0B868178-02AE-42FC-958D-6B8F13B60175}" type="slidenum">
              <a:rPr lang="en-GB" smtClean="0"/>
              <a:pPr/>
              <a:t>70</a:t>
            </a:fld>
            <a:endParaRPr lang="en-GB" dirty="0"/>
          </a:p>
        </p:txBody>
      </p:sp>
    </p:spTree>
    <p:extLst>
      <p:ext uri="{BB962C8B-B14F-4D97-AF65-F5344CB8AC3E}">
        <p14:creationId xmlns:p14="http://schemas.microsoft.com/office/powerpoint/2010/main" val="25714583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Correlation</a:t>
            </a:r>
          </a:p>
        </p:txBody>
      </p:sp>
      <p:sp>
        <p:nvSpPr>
          <p:cNvPr id="3" name="Content Placeholder 2"/>
          <p:cNvSpPr>
            <a:spLocks noGrp="1"/>
          </p:cNvSpPr>
          <p:nvPr>
            <p:ph idx="1"/>
          </p:nvPr>
        </p:nvSpPr>
        <p:spPr>
          <a:xfrm>
            <a:off x="1810333" y="1766944"/>
            <a:ext cx="8804505" cy="2552033"/>
          </a:xfrm>
        </p:spPr>
        <p:txBody>
          <a:bodyPr/>
          <a:lstStyle/>
          <a:p>
            <a:r>
              <a:rPr lang="en-GB" sz="2394" dirty="0"/>
              <a:t>R. A. Fisher had the idea of considering the two variables as vectors in an </a:t>
            </a:r>
            <a:r>
              <a:rPr lang="en-GB" sz="2394" i="1" dirty="0">
                <a:latin typeface="Times New Roman" panose="02020603050405020304" pitchFamily="18" charset="0"/>
                <a:cs typeface="Times New Roman" panose="02020603050405020304" pitchFamily="18" charset="0"/>
              </a:rPr>
              <a:t>N</a:t>
            </a:r>
            <a:r>
              <a:rPr lang="en-GB" sz="2394" dirty="0"/>
              <a:t>-dimensional space</a:t>
            </a:r>
          </a:p>
          <a:p>
            <a:r>
              <a:rPr lang="en-GB" sz="2394" dirty="0"/>
              <a:t>His measure, called </a:t>
            </a:r>
            <a:r>
              <a:rPr lang="en-GB" sz="2394" i="1" dirty="0"/>
              <a:t>correlation</a:t>
            </a:r>
            <a:r>
              <a:rPr lang="en-GB" sz="2394" dirty="0"/>
              <a:t>, is the cosine of the angle between the two vectors in this space</a:t>
            </a:r>
          </a:p>
          <a:p>
            <a:r>
              <a:rPr lang="en-GB" sz="2394" dirty="0"/>
              <a:t>It takes values from -1 (perfect negative correlation) through 0 (no relationship) to +1 (perfect positive correlation)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859" y="4869632"/>
            <a:ext cx="8906256" cy="1232091"/>
          </a:xfrm>
          <a:prstGeom prst="rect">
            <a:avLst/>
          </a:prstGeom>
        </p:spPr>
      </p:pic>
      <p:sp>
        <p:nvSpPr>
          <p:cNvPr id="5" name="Date Placeholder 4">
            <a:extLst>
              <a:ext uri="{FF2B5EF4-FFF2-40B4-BE49-F238E27FC236}">
                <a16:creationId xmlns:a16="http://schemas.microsoft.com/office/drawing/2014/main" id="{4363E75D-DA1F-41AC-BB5F-74D81EF2E940}"/>
              </a:ext>
            </a:extLst>
          </p:cNvPr>
          <p:cNvSpPr>
            <a:spLocks noGrp="1"/>
          </p:cNvSpPr>
          <p:nvPr>
            <p:ph type="dt" sz="half" idx="14"/>
          </p:nvPr>
        </p:nvSpPr>
        <p:spPr/>
        <p:txBody>
          <a:bodyPr/>
          <a:lstStyle/>
          <a:p>
            <a:r>
              <a:rPr lang="en-US"/>
              <a:t>4th August 2022</a:t>
            </a:r>
            <a:endParaRPr lang="en-GB" dirty="0"/>
          </a:p>
        </p:txBody>
      </p:sp>
      <p:sp>
        <p:nvSpPr>
          <p:cNvPr id="6" name="Footer Placeholder 5">
            <a:extLst>
              <a:ext uri="{FF2B5EF4-FFF2-40B4-BE49-F238E27FC236}">
                <a16:creationId xmlns:a16="http://schemas.microsoft.com/office/drawing/2014/main" id="{0311C9B4-4EFD-47FB-9B68-452BBDA4FB5F}"/>
              </a:ext>
            </a:extLst>
          </p:cNvPr>
          <p:cNvSpPr>
            <a:spLocks noGrp="1"/>
          </p:cNvSpPr>
          <p:nvPr>
            <p:ph type="ftr" sz="quarter" idx="13"/>
          </p:nvPr>
        </p:nvSpPr>
        <p:spPr/>
        <p:txBody>
          <a:bodyPr/>
          <a:lstStyle/>
          <a:p>
            <a:r>
              <a:rPr lang="en-GB"/>
              <a:t>Best Practice Analytics (Detlef Nauck, BT)</a:t>
            </a:r>
            <a:endParaRPr lang="en-GB" dirty="0"/>
          </a:p>
        </p:txBody>
      </p:sp>
      <p:sp>
        <p:nvSpPr>
          <p:cNvPr id="7" name="Slide Number Placeholder 6">
            <a:extLst>
              <a:ext uri="{FF2B5EF4-FFF2-40B4-BE49-F238E27FC236}">
                <a16:creationId xmlns:a16="http://schemas.microsoft.com/office/drawing/2014/main" id="{C31FC3D9-EBB4-45B0-83B0-5FF96BF0A133}"/>
              </a:ext>
            </a:extLst>
          </p:cNvPr>
          <p:cNvSpPr>
            <a:spLocks noGrp="1"/>
          </p:cNvSpPr>
          <p:nvPr>
            <p:ph type="sldNum" sz="quarter" idx="12"/>
          </p:nvPr>
        </p:nvSpPr>
        <p:spPr/>
        <p:txBody>
          <a:bodyPr/>
          <a:lstStyle/>
          <a:p>
            <a:fld id="{0B868178-02AE-42FC-958D-6B8F13B60175}" type="slidenum">
              <a:rPr lang="en-GB" smtClean="0"/>
              <a:pPr/>
              <a:t>71</a:t>
            </a:fld>
            <a:endParaRPr lang="en-GB" dirty="0"/>
          </a:p>
        </p:txBody>
      </p:sp>
    </p:spTree>
    <p:extLst>
      <p:ext uri="{BB962C8B-B14F-4D97-AF65-F5344CB8AC3E}">
        <p14:creationId xmlns:p14="http://schemas.microsoft.com/office/powerpoint/2010/main" val="34195325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Correlation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25807" y="1265530"/>
                <a:ext cx="8330571" cy="4940388"/>
              </a:xfrm>
            </p:spPr>
            <p:txBody>
              <a:bodyPr/>
              <a:lstStyle/>
              <a:p>
                <a:pPr marL="0" indent="0">
                  <a:buNone/>
                </a:pPr>
                <a:r>
                  <a:rPr lang="en-GB" sz="2128" dirty="0"/>
                  <a:t>For any two vectors </a:t>
                </a:r>
                <a:r>
                  <a:rPr lang="en-GB" sz="2128" i="1" dirty="0">
                    <a:latin typeface="Times New Roman" panose="02020603050405020304" pitchFamily="18" charset="0"/>
                    <a:cs typeface="Times New Roman" panose="02020603050405020304" pitchFamily="18" charset="0"/>
                  </a:rPr>
                  <a:t>a</a:t>
                </a:r>
                <a:r>
                  <a:rPr lang="en-GB" sz="2128" dirty="0"/>
                  <a:t>, </a:t>
                </a:r>
                <a:r>
                  <a:rPr lang="en-GB" sz="2128" i="1" dirty="0">
                    <a:latin typeface="Times New Roman" panose="02020603050405020304" pitchFamily="18" charset="0"/>
                    <a:cs typeface="Times New Roman" panose="02020603050405020304" pitchFamily="18" charset="0"/>
                  </a:rPr>
                  <a:t>b</a:t>
                </a:r>
                <a:r>
                  <a:rPr lang="en-GB" sz="2128" dirty="0"/>
                  <a:t>, the </a:t>
                </a:r>
                <a:r>
                  <a:rPr lang="en-GB" sz="2128" i="1" dirty="0"/>
                  <a:t>dot product </a:t>
                </a:r>
                <a14:m>
                  <m:oMath xmlns:m="http://schemas.openxmlformats.org/officeDocument/2006/math">
                    <m:r>
                      <a:rPr lang="en-GB" sz="2128" i="1">
                        <a:latin typeface="Cambria Math"/>
                      </a:rPr>
                      <m:t>𝑎</m:t>
                    </m:r>
                    <m:r>
                      <a:rPr lang="en-GB" sz="2128" i="1">
                        <a:latin typeface="Cambria Math"/>
                        <a:ea typeface="Cambria Math"/>
                      </a:rPr>
                      <m:t>∙</m:t>
                    </m:r>
                    <m:r>
                      <a:rPr lang="en-GB" sz="2128" i="1">
                        <a:latin typeface="Cambria Math"/>
                        <a:ea typeface="Cambria Math"/>
                      </a:rPr>
                      <m:t>𝑏</m:t>
                    </m:r>
                    <m:r>
                      <a:rPr lang="en-GB" sz="2128" i="1">
                        <a:latin typeface="Cambria Math"/>
                        <a:ea typeface="Cambria Math"/>
                      </a:rPr>
                      <m:t> </m:t>
                    </m:r>
                  </m:oMath>
                </a14:m>
                <a:r>
                  <a:rPr lang="en-GB" sz="2128" dirty="0"/>
                  <a:t>is given by</a:t>
                </a:r>
              </a:p>
              <a:p>
                <a:pPr marL="0" indent="0">
                  <a:buNone/>
                </a:pPr>
                <a:r>
                  <a:rPr lang="en-GB" sz="2128" dirty="0"/>
                  <a:t> </a:t>
                </a:r>
              </a:p>
              <a:p>
                <a:pPr marL="0" indent="0">
                  <a:buNone/>
                </a:pPr>
                <a:r>
                  <a:rPr lang="en-GB" sz="2128" dirty="0"/>
                  <a:t>			</a:t>
                </a:r>
                <a14:m>
                  <m:oMath xmlns:m="http://schemas.openxmlformats.org/officeDocument/2006/math">
                    <m:r>
                      <a:rPr lang="en-GB" sz="2128" i="1">
                        <a:latin typeface="Cambria Math"/>
                      </a:rPr>
                      <m:t>𝑎</m:t>
                    </m:r>
                    <m:r>
                      <a:rPr lang="en-GB" sz="2128" i="1">
                        <a:latin typeface="Cambria Math"/>
                        <a:ea typeface="Cambria Math"/>
                      </a:rPr>
                      <m:t>∙</m:t>
                    </m:r>
                    <m:r>
                      <a:rPr lang="en-GB" sz="2128" i="1">
                        <a:latin typeface="Cambria Math"/>
                        <a:ea typeface="Cambria Math"/>
                      </a:rPr>
                      <m:t>𝑏</m:t>
                    </m:r>
                    <m:r>
                      <a:rPr lang="en-GB" sz="2128" i="1">
                        <a:latin typeface="Cambria Math"/>
                        <a:ea typeface="Cambria Math"/>
                      </a:rPr>
                      <m:t>=|</m:t>
                    </m:r>
                    <m:r>
                      <a:rPr lang="en-GB" sz="2128" i="1">
                        <a:latin typeface="Cambria Math"/>
                      </a:rPr>
                      <m:t>𝑎</m:t>
                    </m:r>
                    <m:r>
                      <a:rPr lang="en-GB" sz="2128" i="1">
                        <a:latin typeface="Cambria Math"/>
                      </a:rPr>
                      <m:t>||</m:t>
                    </m:r>
                    <m:r>
                      <a:rPr lang="en-GB" sz="2128" i="1">
                        <a:latin typeface="Cambria Math"/>
                        <a:ea typeface="Cambria Math"/>
                      </a:rPr>
                      <m:t>𝑏</m:t>
                    </m:r>
                    <m:r>
                      <a:rPr lang="en-GB" sz="2128" i="1">
                        <a:latin typeface="Cambria Math"/>
                        <a:ea typeface="Cambria Math"/>
                      </a:rPr>
                      <m:t>| </m:t>
                    </m:r>
                    <m:r>
                      <m:rPr>
                        <m:sty m:val="p"/>
                      </m:rPr>
                      <a:rPr lang="en-GB" sz="2128">
                        <a:latin typeface="Cambria Math"/>
                        <a:ea typeface="Cambria Math"/>
                      </a:rPr>
                      <m:t>cos</m:t>
                    </m:r>
                    <m:r>
                      <a:rPr lang="en-GB" sz="2128" i="1">
                        <a:latin typeface="Cambria Math"/>
                        <a:ea typeface="Cambria Math"/>
                      </a:rPr>
                      <m:t>⁡(</m:t>
                    </m:r>
                    <m:r>
                      <a:rPr lang="en-GB" sz="2128" i="1">
                        <a:latin typeface="Cambria Math"/>
                        <a:ea typeface="Cambria Math"/>
                      </a:rPr>
                      <m:t>𝜃</m:t>
                    </m:r>
                  </m:oMath>
                </a14:m>
                <a:r>
                  <a:rPr lang="en-GB" sz="2128" dirty="0"/>
                  <a:t>)</a:t>
                </a:r>
              </a:p>
              <a:p>
                <a:pPr marL="0" indent="0">
                  <a:buNone/>
                </a:pPr>
                <a:endParaRPr lang="en-GB" sz="2128" dirty="0"/>
              </a:p>
              <a:p>
                <a:pPr marL="0" indent="0">
                  <a:buNone/>
                </a:pPr>
                <a:r>
                  <a:rPr lang="en-GB" sz="4256" dirty="0"/>
                  <a:t>	⇨</a:t>
                </a:r>
                <a:r>
                  <a:rPr lang="en-GB" sz="2128" dirty="0"/>
                  <a:t>		</a:t>
                </a:r>
                <a14:m>
                  <m:oMath xmlns:m="http://schemas.openxmlformats.org/officeDocument/2006/math">
                    <m:func>
                      <m:funcPr>
                        <m:ctrlPr>
                          <a:rPr lang="en-GB" sz="2128" i="1">
                            <a:latin typeface="Cambria Math" panose="02040503050406030204" pitchFamily="18" charset="0"/>
                          </a:rPr>
                        </m:ctrlPr>
                      </m:funcPr>
                      <m:fName>
                        <m:r>
                          <m:rPr>
                            <m:sty m:val="p"/>
                          </m:rPr>
                          <a:rPr lang="en-GB" sz="2128">
                            <a:latin typeface="Cambria Math"/>
                          </a:rPr>
                          <m:t>cos</m:t>
                        </m:r>
                      </m:fName>
                      <m:e>
                        <m:d>
                          <m:dPr>
                            <m:ctrlPr>
                              <a:rPr lang="en-GB" sz="2128" i="1">
                                <a:latin typeface="Cambria Math" panose="02040503050406030204" pitchFamily="18" charset="0"/>
                              </a:rPr>
                            </m:ctrlPr>
                          </m:dPr>
                          <m:e>
                            <m:r>
                              <a:rPr lang="en-GB" sz="2128" i="1">
                                <a:latin typeface="Cambria Math"/>
                                <a:ea typeface="Cambria Math"/>
                              </a:rPr>
                              <m:t>𝜃</m:t>
                            </m:r>
                          </m:e>
                        </m:d>
                      </m:e>
                    </m:func>
                    <m:r>
                      <a:rPr lang="en-GB" sz="2128" i="1">
                        <a:latin typeface="Cambria Math"/>
                        <a:ea typeface="Cambria Math"/>
                      </a:rPr>
                      <m:t>=</m:t>
                    </m:r>
                    <m:f>
                      <m:fPr>
                        <m:ctrlPr>
                          <a:rPr lang="en-GB" sz="2128" i="1">
                            <a:latin typeface="Cambria Math" panose="02040503050406030204" pitchFamily="18" charset="0"/>
                            <a:ea typeface="Cambria Math"/>
                          </a:rPr>
                        </m:ctrlPr>
                      </m:fPr>
                      <m:num>
                        <m:r>
                          <a:rPr lang="en-GB" sz="2128" i="1">
                            <a:latin typeface="Cambria Math"/>
                            <a:ea typeface="Cambria Math"/>
                          </a:rPr>
                          <m:t>𝑎</m:t>
                        </m:r>
                        <m:r>
                          <a:rPr lang="en-GB" sz="2128" i="1">
                            <a:latin typeface="Cambria Math"/>
                            <a:ea typeface="Cambria Math"/>
                          </a:rPr>
                          <m:t>∙</m:t>
                        </m:r>
                        <m:r>
                          <a:rPr lang="en-GB" sz="2128" i="1">
                            <a:latin typeface="Cambria Math"/>
                            <a:ea typeface="Cambria Math"/>
                          </a:rPr>
                          <m:t>𝑏</m:t>
                        </m:r>
                      </m:num>
                      <m:den>
                        <m:d>
                          <m:dPr>
                            <m:begChr m:val="|"/>
                            <m:endChr m:val="|"/>
                            <m:ctrlPr>
                              <a:rPr lang="en-GB" sz="2128" i="1">
                                <a:latin typeface="Cambria Math" panose="02040503050406030204" pitchFamily="18" charset="0"/>
                                <a:ea typeface="Cambria Math"/>
                              </a:rPr>
                            </m:ctrlPr>
                          </m:dPr>
                          <m:e>
                            <m:r>
                              <a:rPr lang="en-GB" sz="2128" i="1">
                                <a:latin typeface="Cambria Math"/>
                                <a:ea typeface="Cambria Math"/>
                              </a:rPr>
                              <m:t>𝑎</m:t>
                            </m:r>
                          </m:e>
                        </m:d>
                        <m:r>
                          <a:rPr lang="en-GB" sz="2128" i="1">
                            <a:latin typeface="Cambria Math"/>
                            <a:ea typeface="Cambria Math"/>
                          </a:rPr>
                          <m:t>|</m:t>
                        </m:r>
                        <m:r>
                          <a:rPr lang="en-GB" sz="2128" i="1">
                            <a:latin typeface="Cambria Math"/>
                            <a:ea typeface="Cambria Math"/>
                          </a:rPr>
                          <m:t>𝑏</m:t>
                        </m:r>
                        <m:r>
                          <a:rPr lang="en-GB" sz="2128" i="1">
                            <a:latin typeface="Cambria Math"/>
                            <a:ea typeface="Cambria Math"/>
                          </a:rPr>
                          <m:t>|</m:t>
                        </m:r>
                      </m:den>
                    </m:f>
                  </m:oMath>
                </a14:m>
                <a:endParaRPr lang="en-GB" sz="2128" dirty="0">
                  <a:ea typeface="Cambria Math"/>
                </a:endParaRPr>
              </a:p>
              <a:p>
                <a:pPr marL="0" indent="0">
                  <a:buNone/>
                </a:pPr>
                <a:endParaRPr lang="en-GB" sz="2128" dirty="0"/>
              </a:p>
              <a:p>
                <a:pPr marL="0" indent="0">
                  <a:buNone/>
                </a:pPr>
                <a:r>
                  <a:rPr lang="en-GB" sz="2128" dirty="0"/>
                  <a:t>Where the dot product is evaluated as </a:t>
                </a:r>
                <a14:m>
                  <m:oMath xmlns:m="http://schemas.openxmlformats.org/officeDocument/2006/math">
                    <m:nary>
                      <m:naryPr>
                        <m:chr m:val="∑"/>
                        <m:ctrlPr>
                          <a:rPr lang="en-GB" sz="2128" i="1">
                            <a:latin typeface="Cambria Math" panose="02040503050406030204" pitchFamily="18" charset="0"/>
                          </a:rPr>
                        </m:ctrlPr>
                      </m:naryPr>
                      <m:sub>
                        <m:r>
                          <m:rPr>
                            <m:brk m:alnAt="23"/>
                          </m:rPr>
                          <a:rPr lang="en-GB" sz="2128" i="1">
                            <a:latin typeface="Cambria Math"/>
                          </a:rPr>
                          <m:t>𝑖</m:t>
                        </m:r>
                        <m:r>
                          <a:rPr lang="en-GB" sz="2128" i="1">
                            <a:latin typeface="Cambria Math"/>
                          </a:rPr>
                          <m:t>=1</m:t>
                        </m:r>
                      </m:sub>
                      <m:sup>
                        <m:r>
                          <a:rPr lang="en-GB" sz="2128" i="1">
                            <a:latin typeface="Cambria Math"/>
                          </a:rPr>
                          <m:t>𝑁</m:t>
                        </m:r>
                      </m:sup>
                      <m:e>
                        <m:sSub>
                          <m:sSubPr>
                            <m:ctrlPr>
                              <a:rPr lang="en-GB" sz="2128" i="1">
                                <a:latin typeface="Cambria Math" panose="02040503050406030204" pitchFamily="18" charset="0"/>
                              </a:rPr>
                            </m:ctrlPr>
                          </m:sSubPr>
                          <m:e>
                            <m:r>
                              <a:rPr lang="en-GB" sz="2128" i="1">
                                <a:latin typeface="Cambria Math"/>
                              </a:rPr>
                              <m:t>𝑎</m:t>
                            </m:r>
                          </m:e>
                          <m:sub>
                            <m:r>
                              <a:rPr lang="en-GB" sz="2128" i="1">
                                <a:latin typeface="Cambria Math"/>
                              </a:rPr>
                              <m:t>𝑖</m:t>
                            </m:r>
                          </m:sub>
                        </m:sSub>
                        <m:sSub>
                          <m:sSubPr>
                            <m:ctrlPr>
                              <a:rPr lang="en-GB" sz="2128" i="1">
                                <a:latin typeface="Cambria Math" panose="02040503050406030204" pitchFamily="18" charset="0"/>
                              </a:rPr>
                            </m:ctrlPr>
                          </m:sSubPr>
                          <m:e>
                            <m:r>
                              <a:rPr lang="en-GB" sz="2128" i="1">
                                <a:latin typeface="Cambria Math"/>
                              </a:rPr>
                              <m:t>𝑏</m:t>
                            </m:r>
                          </m:e>
                          <m:sub>
                            <m:r>
                              <a:rPr lang="en-GB" sz="2128" i="1">
                                <a:latin typeface="Cambria Math"/>
                              </a:rPr>
                              <m:t>𝑖</m:t>
                            </m:r>
                          </m:sub>
                        </m:sSub>
                      </m:e>
                    </m:nary>
                  </m:oMath>
                </a14:m>
                <a:r>
                  <a:rPr lang="en-GB" sz="2128" dirty="0"/>
                  <a:t> and</a:t>
                </a:r>
              </a:p>
              <a:p>
                <a:pPr marL="0" indent="0">
                  <a:buNone/>
                </a:pPr>
                <a:endParaRPr lang="en-GB" sz="2128"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sz="2128" i="1">
                              <a:latin typeface="Cambria Math" panose="02040503050406030204" pitchFamily="18" charset="0"/>
                            </a:rPr>
                          </m:ctrlPr>
                        </m:dPr>
                        <m:e>
                          <m:r>
                            <a:rPr lang="en-GB" sz="2128" i="1">
                              <a:latin typeface="Cambria Math"/>
                            </a:rPr>
                            <m:t>𝑎</m:t>
                          </m:r>
                        </m:e>
                      </m:d>
                      <m:r>
                        <a:rPr lang="en-GB" sz="2128" i="1">
                          <a:latin typeface="Cambria Math"/>
                        </a:rPr>
                        <m:t>=</m:t>
                      </m:r>
                      <m:sSup>
                        <m:sSupPr>
                          <m:ctrlPr>
                            <a:rPr lang="en-GB" sz="2128" i="1">
                              <a:latin typeface="Cambria Math" panose="02040503050406030204" pitchFamily="18" charset="0"/>
                            </a:rPr>
                          </m:ctrlPr>
                        </m:sSupPr>
                        <m:e>
                          <m:d>
                            <m:dPr>
                              <m:begChr m:val="{"/>
                              <m:endChr m:val="}"/>
                              <m:ctrlPr>
                                <a:rPr lang="en-GB" sz="2128" i="1">
                                  <a:latin typeface="Cambria Math" panose="02040503050406030204" pitchFamily="18" charset="0"/>
                                </a:rPr>
                              </m:ctrlPr>
                            </m:dPr>
                            <m:e>
                              <m:nary>
                                <m:naryPr>
                                  <m:chr m:val="∑"/>
                                  <m:ctrlPr>
                                    <a:rPr lang="en-GB" sz="2128" i="1">
                                      <a:latin typeface="Cambria Math" panose="02040503050406030204" pitchFamily="18" charset="0"/>
                                    </a:rPr>
                                  </m:ctrlPr>
                                </m:naryPr>
                                <m:sub>
                                  <m:r>
                                    <m:rPr>
                                      <m:brk m:alnAt="23"/>
                                    </m:rPr>
                                    <a:rPr lang="en-GB" sz="2128" i="1">
                                      <a:latin typeface="Cambria Math"/>
                                    </a:rPr>
                                    <m:t>𝑖</m:t>
                                  </m:r>
                                  <m:r>
                                    <a:rPr lang="en-GB" sz="2128" i="1">
                                      <a:latin typeface="Cambria Math"/>
                                    </a:rPr>
                                    <m:t>=1</m:t>
                                  </m:r>
                                </m:sub>
                                <m:sup>
                                  <m:r>
                                    <a:rPr lang="en-GB" sz="2128" i="1">
                                      <a:latin typeface="Cambria Math"/>
                                    </a:rPr>
                                    <m:t>𝑁</m:t>
                                  </m:r>
                                </m:sup>
                                <m:e>
                                  <m:sSup>
                                    <m:sSupPr>
                                      <m:ctrlPr>
                                        <a:rPr lang="en-GB" sz="2128" i="1">
                                          <a:latin typeface="Cambria Math" panose="02040503050406030204" pitchFamily="18" charset="0"/>
                                        </a:rPr>
                                      </m:ctrlPr>
                                    </m:sSupPr>
                                    <m:e>
                                      <m:sSub>
                                        <m:sSubPr>
                                          <m:ctrlPr>
                                            <a:rPr lang="en-GB" sz="2128" i="1">
                                              <a:latin typeface="Cambria Math" panose="02040503050406030204" pitchFamily="18" charset="0"/>
                                            </a:rPr>
                                          </m:ctrlPr>
                                        </m:sSubPr>
                                        <m:e>
                                          <m:r>
                                            <a:rPr lang="en-GB" sz="2128" i="1">
                                              <a:latin typeface="Cambria Math"/>
                                            </a:rPr>
                                            <m:t>𝑎</m:t>
                                          </m:r>
                                        </m:e>
                                        <m:sub>
                                          <m:r>
                                            <a:rPr lang="en-GB" sz="2128" i="1">
                                              <a:latin typeface="Cambria Math"/>
                                            </a:rPr>
                                            <m:t>𝑖</m:t>
                                          </m:r>
                                        </m:sub>
                                      </m:sSub>
                                    </m:e>
                                    <m:sup>
                                      <m:r>
                                        <a:rPr lang="en-GB" sz="2128" i="1">
                                          <a:latin typeface="Cambria Math"/>
                                        </a:rPr>
                                        <m:t>2</m:t>
                                      </m:r>
                                    </m:sup>
                                  </m:sSup>
                                </m:e>
                              </m:nary>
                            </m:e>
                          </m:d>
                        </m:e>
                        <m:sup>
                          <m:f>
                            <m:fPr>
                              <m:ctrlPr>
                                <a:rPr lang="en-GB" sz="2128" i="1">
                                  <a:latin typeface="Cambria Math" panose="02040503050406030204" pitchFamily="18" charset="0"/>
                                </a:rPr>
                              </m:ctrlPr>
                            </m:fPr>
                            <m:num>
                              <m:r>
                                <a:rPr lang="en-GB" sz="2128" i="1">
                                  <a:latin typeface="Cambria Math"/>
                                </a:rPr>
                                <m:t>1</m:t>
                              </m:r>
                            </m:num>
                            <m:den>
                              <m:r>
                                <a:rPr lang="en-GB" sz="2128" i="1">
                                  <a:latin typeface="Cambria Math"/>
                                </a:rPr>
                                <m:t>2</m:t>
                              </m:r>
                            </m:den>
                          </m:f>
                        </m:sup>
                      </m:sSup>
                    </m:oMath>
                  </m:oMathPara>
                </a14:m>
                <a:endParaRPr lang="en-GB" sz="2128" dirty="0"/>
              </a:p>
              <a:p>
                <a:endParaRPr lang="en-GB" sz="2128"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25807" y="1265530"/>
                <a:ext cx="8330571" cy="4940388"/>
              </a:xfrm>
              <a:blipFill>
                <a:blip r:embed="rId2"/>
                <a:stretch>
                  <a:fillRect l="-1975" t="-1481"/>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B488AFBB-E9D7-4DC4-B340-1F03F9289389}"/>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4359009B-F974-46A0-93E7-617443FBEDD8}"/>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D2A94742-6DB5-4582-8E65-4BBFC698B14C}"/>
              </a:ext>
            </a:extLst>
          </p:cNvPr>
          <p:cNvSpPr>
            <a:spLocks noGrp="1"/>
          </p:cNvSpPr>
          <p:nvPr>
            <p:ph type="sldNum" sz="quarter" idx="12"/>
          </p:nvPr>
        </p:nvSpPr>
        <p:spPr/>
        <p:txBody>
          <a:bodyPr/>
          <a:lstStyle/>
          <a:p>
            <a:fld id="{0B868178-02AE-42FC-958D-6B8F13B60175}" type="slidenum">
              <a:rPr lang="en-GB" smtClean="0"/>
              <a:pPr/>
              <a:t>72</a:t>
            </a:fld>
            <a:endParaRPr lang="en-GB" dirty="0"/>
          </a:p>
        </p:txBody>
      </p:sp>
    </p:spTree>
    <p:extLst>
      <p:ext uri="{BB962C8B-B14F-4D97-AF65-F5344CB8AC3E}">
        <p14:creationId xmlns:p14="http://schemas.microsoft.com/office/powerpoint/2010/main" val="13762863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sample correlation coefficient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a:t>The </a:t>
                </a:r>
                <a:r>
                  <a:rPr lang="en-GB" i="1" dirty="0"/>
                  <a:t>sample correlation coefficient </a:t>
                </a:r>
                <a:r>
                  <a:rPr lang="en-GB" i="1" dirty="0">
                    <a:latin typeface="Times New Roman" panose="02020603050405020304" pitchFamily="18" charset="0"/>
                    <a:cs typeface="Times New Roman" panose="02020603050405020304" pitchFamily="18" charset="0"/>
                  </a:rPr>
                  <a:t>r</a:t>
                </a:r>
                <a:r>
                  <a:rPr lang="en-GB" dirty="0">
                    <a:cs typeface="Times New Roman" panose="02020603050405020304" pitchFamily="18" charset="0"/>
                  </a:rPr>
                  <a:t>:</a:t>
                </a:r>
                <a:endParaRPr lang="en-GB" dirty="0"/>
              </a:p>
              <a:p>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a:ea typeface="Cambria Math"/>
                        </a:rPr>
                        <m:t>𝑟</m:t>
                      </m:r>
                      <m:r>
                        <a:rPr lang="en-GB" b="0" i="1" smtClean="0">
                          <a:latin typeface="Cambria Math"/>
                          <a:ea typeface="Cambria Math"/>
                        </a:rPr>
                        <m:t>=</m:t>
                      </m:r>
                      <m:f>
                        <m:fPr>
                          <m:ctrlPr>
                            <a:rPr lang="en-GB" i="1">
                              <a:latin typeface="Cambria Math" panose="02040503050406030204" pitchFamily="18" charset="0"/>
                              <a:ea typeface="Cambria Math"/>
                            </a:rPr>
                          </m:ctrlPr>
                        </m:fPr>
                        <m:num>
                          <m:nary>
                            <m:naryPr>
                              <m:chr m:val="∑"/>
                              <m:ctrlPr>
                                <a:rPr lang="en-GB" i="1">
                                  <a:latin typeface="Cambria Math" panose="02040503050406030204" pitchFamily="18" charset="0"/>
                                  <a:ea typeface="Cambria Math"/>
                                </a:rPr>
                              </m:ctrlPr>
                            </m:naryPr>
                            <m:sub>
                              <m:r>
                                <m:rPr>
                                  <m:brk m:alnAt="23"/>
                                </m:rPr>
                                <a:rPr lang="en-GB" i="1">
                                  <a:latin typeface="Cambria Math"/>
                                  <a:ea typeface="Cambria Math"/>
                                </a:rPr>
                                <m:t>𝑖</m:t>
                              </m:r>
                              <m:r>
                                <a:rPr lang="en-GB" i="1">
                                  <a:latin typeface="Cambria Math"/>
                                  <a:ea typeface="Cambria Math"/>
                                </a:rPr>
                                <m:t>=1</m:t>
                              </m:r>
                            </m:sub>
                            <m:sup>
                              <m:r>
                                <a:rPr lang="en-GB" i="1">
                                  <a:latin typeface="Cambria Math"/>
                                  <a:ea typeface="Cambria Math"/>
                                </a:rPr>
                                <m:t>𝑁</m:t>
                              </m:r>
                            </m:sup>
                            <m:e>
                              <m:sSub>
                                <m:sSubPr>
                                  <m:ctrlPr>
                                    <a:rPr lang="en-GB" i="1">
                                      <a:latin typeface="Cambria Math" panose="02040503050406030204" pitchFamily="18" charset="0"/>
                                      <a:ea typeface="Cambria Math"/>
                                    </a:rPr>
                                  </m:ctrlPr>
                                </m:sSubPr>
                                <m:e>
                                  <m:r>
                                    <a:rPr lang="en-GB" i="1">
                                      <a:latin typeface="Cambria Math"/>
                                      <a:ea typeface="Cambria Math"/>
                                    </a:rPr>
                                    <m:t>(</m:t>
                                  </m:r>
                                  <m:r>
                                    <a:rPr lang="en-GB" i="1">
                                      <a:latin typeface="Cambria Math"/>
                                      <a:ea typeface="Cambria Math"/>
                                    </a:rPr>
                                    <m:t>𝑥</m:t>
                                  </m:r>
                                </m:e>
                                <m:sub>
                                  <m:r>
                                    <a:rPr lang="en-GB" i="1">
                                      <a:latin typeface="Cambria Math"/>
                                      <a:ea typeface="Cambria Math"/>
                                    </a:rPr>
                                    <m:t>𝑖</m:t>
                                  </m:r>
                                </m:sub>
                              </m:sSub>
                              <m:r>
                                <a:rPr lang="en-GB" i="1">
                                  <a:latin typeface="Cambria Math"/>
                                  <a:ea typeface="Cambria Math"/>
                                </a:rPr>
                                <m:t>−</m:t>
                              </m:r>
                              <m:acc>
                                <m:accPr>
                                  <m:chr m:val="̅"/>
                                  <m:ctrlPr>
                                    <a:rPr lang="en-GB" b="0" i="1" smtClean="0">
                                      <a:latin typeface="Cambria Math" panose="02040503050406030204" pitchFamily="18" charset="0"/>
                                      <a:ea typeface="Cambria Math"/>
                                    </a:rPr>
                                  </m:ctrlPr>
                                </m:accPr>
                                <m:e>
                                  <m:r>
                                    <a:rPr lang="en-GB" b="0" i="1" smtClean="0">
                                      <a:latin typeface="Cambria Math"/>
                                      <a:ea typeface="Cambria Math"/>
                                    </a:rPr>
                                    <m:t>𝑥</m:t>
                                  </m:r>
                                </m:e>
                              </m:acc>
                            </m:e>
                          </m:nary>
                          <m:r>
                            <a:rPr lang="en-GB" i="1">
                              <a:latin typeface="Cambria Math"/>
                              <a:ea typeface="Cambria Math"/>
                            </a:rPr>
                            <m:t>)(</m:t>
                          </m:r>
                          <m:sSub>
                            <m:sSubPr>
                              <m:ctrlPr>
                                <a:rPr lang="en-GB" i="1">
                                  <a:latin typeface="Cambria Math" panose="02040503050406030204" pitchFamily="18" charset="0"/>
                                  <a:ea typeface="Cambria Math"/>
                                </a:rPr>
                              </m:ctrlPr>
                            </m:sSubPr>
                            <m:e>
                              <m:r>
                                <a:rPr lang="en-GB" i="1">
                                  <a:latin typeface="Cambria Math"/>
                                  <a:ea typeface="Cambria Math"/>
                                </a:rPr>
                                <m:t>𝑦</m:t>
                              </m:r>
                            </m:e>
                            <m:sub>
                              <m:r>
                                <a:rPr lang="en-GB" i="1">
                                  <a:latin typeface="Cambria Math"/>
                                  <a:ea typeface="Cambria Math"/>
                                </a:rPr>
                                <m:t>𝑖</m:t>
                              </m:r>
                            </m:sub>
                          </m:sSub>
                          <m:r>
                            <a:rPr lang="en-GB" i="1">
                              <a:latin typeface="Cambria Math"/>
                              <a:ea typeface="Cambria Math"/>
                            </a:rPr>
                            <m:t>−</m:t>
                          </m:r>
                          <m:acc>
                            <m:accPr>
                              <m:chr m:val="̅"/>
                              <m:ctrlPr>
                                <a:rPr lang="en-GB" b="0" i="1" smtClean="0">
                                  <a:latin typeface="Cambria Math" panose="02040503050406030204" pitchFamily="18" charset="0"/>
                                  <a:ea typeface="Cambria Math"/>
                                </a:rPr>
                              </m:ctrlPr>
                            </m:accPr>
                            <m:e>
                              <m:r>
                                <a:rPr lang="en-GB" b="0" i="1" smtClean="0">
                                  <a:latin typeface="Cambria Math"/>
                                  <a:ea typeface="Cambria Math"/>
                                </a:rPr>
                                <m:t>𝑦</m:t>
                              </m:r>
                            </m:e>
                          </m:acc>
                          <m:r>
                            <a:rPr lang="en-GB" i="1">
                              <a:latin typeface="Cambria Math"/>
                              <a:ea typeface="Cambria Math"/>
                            </a:rPr>
                            <m:t>)</m:t>
                          </m:r>
                        </m:num>
                        <m:den>
                          <m:sSup>
                            <m:sSupPr>
                              <m:ctrlPr>
                                <a:rPr lang="en-GB" i="1">
                                  <a:latin typeface="Cambria Math" panose="02040503050406030204" pitchFamily="18" charset="0"/>
                                  <a:ea typeface="Cambria Math"/>
                                </a:rPr>
                              </m:ctrlPr>
                            </m:sSupPr>
                            <m:e>
                              <m:d>
                                <m:dPr>
                                  <m:begChr m:val="{"/>
                                  <m:endChr m:val="}"/>
                                  <m:ctrlPr>
                                    <a:rPr lang="en-GB" i="1">
                                      <a:latin typeface="Cambria Math" panose="02040503050406030204" pitchFamily="18" charset="0"/>
                                      <a:ea typeface="Cambria Math"/>
                                    </a:rPr>
                                  </m:ctrlPr>
                                </m:dPr>
                                <m:e>
                                  <m:nary>
                                    <m:naryPr>
                                      <m:chr m:val="∑"/>
                                      <m:ctrlPr>
                                        <a:rPr lang="en-GB" i="1">
                                          <a:latin typeface="Cambria Math" panose="02040503050406030204" pitchFamily="18" charset="0"/>
                                          <a:ea typeface="Cambria Math"/>
                                        </a:rPr>
                                      </m:ctrlPr>
                                    </m:naryPr>
                                    <m:sub>
                                      <m:r>
                                        <m:rPr>
                                          <m:brk m:alnAt="23"/>
                                        </m:rPr>
                                        <a:rPr lang="en-GB" i="1">
                                          <a:latin typeface="Cambria Math"/>
                                          <a:ea typeface="Cambria Math"/>
                                        </a:rPr>
                                        <m:t>𝑖</m:t>
                                      </m:r>
                                      <m:r>
                                        <a:rPr lang="en-GB" i="1">
                                          <a:latin typeface="Cambria Math"/>
                                          <a:ea typeface="Cambria Math"/>
                                        </a:rPr>
                                        <m:t>=1</m:t>
                                      </m:r>
                                    </m:sub>
                                    <m:sup>
                                      <m:r>
                                        <a:rPr lang="en-GB" i="1">
                                          <a:latin typeface="Cambria Math"/>
                                          <a:ea typeface="Cambria Math"/>
                                        </a:rPr>
                                        <m:t>𝑁</m:t>
                                      </m:r>
                                    </m:sup>
                                    <m:e>
                                      <m:sSup>
                                        <m:sSupPr>
                                          <m:ctrlPr>
                                            <a:rPr lang="en-GB" i="1">
                                              <a:latin typeface="Cambria Math" panose="02040503050406030204" pitchFamily="18" charset="0"/>
                                              <a:ea typeface="Cambria Math"/>
                                            </a:rPr>
                                          </m:ctrlPr>
                                        </m:sSupPr>
                                        <m:e>
                                          <m:r>
                                            <a:rPr lang="en-GB" i="1">
                                              <a:latin typeface="Cambria Math"/>
                                              <a:ea typeface="Cambria Math"/>
                                            </a:rPr>
                                            <m:t>(</m:t>
                                          </m:r>
                                          <m:sSub>
                                            <m:sSubPr>
                                              <m:ctrlPr>
                                                <a:rPr lang="en-GB" i="1">
                                                  <a:latin typeface="Cambria Math" panose="02040503050406030204" pitchFamily="18" charset="0"/>
                                                  <a:ea typeface="Cambria Math"/>
                                                </a:rPr>
                                              </m:ctrlPr>
                                            </m:sSubPr>
                                            <m:e>
                                              <m:r>
                                                <a:rPr lang="en-GB" i="1">
                                                  <a:latin typeface="Cambria Math"/>
                                                  <a:ea typeface="Cambria Math"/>
                                                </a:rPr>
                                                <m:t>𝑥</m:t>
                                              </m:r>
                                            </m:e>
                                            <m:sub>
                                              <m:r>
                                                <a:rPr lang="en-GB" i="1">
                                                  <a:latin typeface="Cambria Math"/>
                                                  <a:ea typeface="Cambria Math"/>
                                                </a:rPr>
                                                <m:t>𝑖</m:t>
                                              </m:r>
                                            </m:sub>
                                          </m:sSub>
                                          <m:r>
                                            <a:rPr lang="en-GB" i="1">
                                              <a:latin typeface="Cambria Math"/>
                                              <a:ea typeface="Cambria Math"/>
                                            </a:rPr>
                                            <m:t>−</m:t>
                                          </m:r>
                                          <m:acc>
                                            <m:accPr>
                                              <m:chr m:val="̅"/>
                                              <m:ctrlPr>
                                                <a:rPr lang="en-GB" i="1">
                                                  <a:latin typeface="Cambria Math" panose="02040503050406030204" pitchFamily="18" charset="0"/>
                                                  <a:ea typeface="Cambria Math"/>
                                                </a:rPr>
                                              </m:ctrlPr>
                                            </m:accPr>
                                            <m:e>
                                              <m:r>
                                                <a:rPr lang="en-GB" i="1">
                                                  <a:latin typeface="Cambria Math"/>
                                                  <a:ea typeface="Cambria Math"/>
                                                </a:rPr>
                                                <m:t>𝑥</m:t>
                                              </m:r>
                                            </m:e>
                                          </m:acc>
                                          <m:r>
                                            <a:rPr lang="en-GB" i="1">
                                              <a:latin typeface="Cambria Math"/>
                                              <a:ea typeface="Cambria Math"/>
                                            </a:rPr>
                                            <m:t>)</m:t>
                                          </m:r>
                                        </m:e>
                                        <m:sup>
                                          <m:r>
                                            <a:rPr lang="en-GB" i="1">
                                              <a:latin typeface="Cambria Math"/>
                                              <a:ea typeface="Cambria Math"/>
                                            </a:rPr>
                                            <m:t>2</m:t>
                                          </m:r>
                                        </m:sup>
                                      </m:sSup>
                                    </m:e>
                                  </m:nary>
                                </m:e>
                              </m:d>
                            </m:e>
                            <m:sup>
                              <m:f>
                                <m:fPr>
                                  <m:ctrlPr>
                                    <a:rPr lang="en-GB" i="1">
                                      <a:latin typeface="Cambria Math" panose="02040503050406030204" pitchFamily="18" charset="0"/>
                                      <a:ea typeface="Cambria Math"/>
                                    </a:rPr>
                                  </m:ctrlPr>
                                </m:fPr>
                                <m:num>
                                  <m:r>
                                    <a:rPr lang="en-GB" i="1">
                                      <a:latin typeface="Cambria Math"/>
                                      <a:ea typeface="Cambria Math"/>
                                    </a:rPr>
                                    <m:t>1</m:t>
                                  </m:r>
                                </m:num>
                                <m:den>
                                  <m:r>
                                    <a:rPr lang="en-GB" i="1">
                                      <a:latin typeface="Cambria Math"/>
                                      <a:ea typeface="Cambria Math"/>
                                    </a:rPr>
                                    <m:t>2</m:t>
                                  </m:r>
                                </m:den>
                              </m:f>
                            </m:sup>
                          </m:sSup>
                          <m:sSup>
                            <m:sSupPr>
                              <m:ctrlPr>
                                <a:rPr lang="en-GB" i="1">
                                  <a:latin typeface="Cambria Math" panose="02040503050406030204" pitchFamily="18" charset="0"/>
                                  <a:ea typeface="Cambria Math"/>
                                </a:rPr>
                              </m:ctrlPr>
                            </m:sSupPr>
                            <m:e>
                              <m:d>
                                <m:dPr>
                                  <m:begChr m:val="{"/>
                                  <m:endChr m:val="}"/>
                                  <m:ctrlPr>
                                    <a:rPr lang="en-GB" i="1">
                                      <a:latin typeface="Cambria Math" panose="02040503050406030204" pitchFamily="18" charset="0"/>
                                      <a:ea typeface="Cambria Math"/>
                                    </a:rPr>
                                  </m:ctrlPr>
                                </m:dPr>
                                <m:e>
                                  <m:nary>
                                    <m:naryPr>
                                      <m:chr m:val="∑"/>
                                      <m:ctrlPr>
                                        <a:rPr lang="en-GB" i="1">
                                          <a:latin typeface="Cambria Math" panose="02040503050406030204" pitchFamily="18" charset="0"/>
                                          <a:ea typeface="Cambria Math"/>
                                        </a:rPr>
                                      </m:ctrlPr>
                                    </m:naryPr>
                                    <m:sub>
                                      <m:r>
                                        <m:rPr>
                                          <m:brk m:alnAt="23"/>
                                        </m:rPr>
                                        <a:rPr lang="en-GB" i="1">
                                          <a:latin typeface="Cambria Math"/>
                                          <a:ea typeface="Cambria Math"/>
                                        </a:rPr>
                                        <m:t>𝑖</m:t>
                                      </m:r>
                                      <m:r>
                                        <a:rPr lang="en-GB" i="1">
                                          <a:latin typeface="Cambria Math"/>
                                          <a:ea typeface="Cambria Math"/>
                                        </a:rPr>
                                        <m:t>=1</m:t>
                                      </m:r>
                                    </m:sub>
                                    <m:sup>
                                      <m:r>
                                        <a:rPr lang="en-GB" i="1">
                                          <a:latin typeface="Cambria Math"/>
                                          <a:ea typeface="Cambria Math"/>
                                        </a:rPr>
                                        <m:t>𝑁</m:t>
                                      </m:r>
                                    </m:sup>
                                    <m:e>
                                      <m:sSup>
                                        <m:sSupPr>
                                          <m:ctrlPr>
                                            <a:rPr lang="en-GB" i="1">
                                              <a:latin typeface="Cambria Math" panose="02040503050406030204" pitchFamily="18" charset="0"/>
                                              <a:ea typeface="Cambria Math"/>
                                            </a:rPr>
                                          </m:ctrlPr>
                                        </m:sSupPr>
                                        <m:e>
                                          <m:r>
                                            <a:rPr lang="en-GB" i="1">
                                              <a:latin typeface="Cambria Math"/>
                                              <a:ea typeface="Cambria Math"/>
                                            </a:rPr>
                                            <m:t>(</m:t>
                                          </m:r>
                                          <m:sSub>
                                            <m:sSubPr>
                                              <m:ctrlPr>
                                                <a:rPr lang="en-GB" i="1">
                                                  <a:latin typeface="Cambria Math" panose="02040503050406030204" pitchFamily="18" charset="0"/>
                                                  <a:ea typeface="Cambria Math"/>
                                                </a:rPr>
                                              </m:ctrlPr>
                                            </m:sSubPr>
                                            <m:e>
                                              <m:r>
                                                <a:rPr lang="en-GB" i="1">
                                                  <a:latin typeface="Cambria Math"/>
                                                  <a:ea typeface="Cambria Math"/>
                                                </a:rPr>
                                                <m:t>𝑦</m:t>
                                              </m:r>
                                            </m:e>
                                            <m:sub>
                                              <m:r>
                                                <a:rPr lang="en-GB" i="1">
                                                  <a:latin typeface="Cambria Math"/>
                                                  <a:ea typeface="Cambria Math"/>
                                                </a:rPr>
                                                <m:t>𝑖</m:t>
                                              </m:r>
                                            </m:sub>
                                          </m:sSub>
                                          <m:r>
                                            <a:rPr lang="en-GB" i="1">
                                              <a:latin typeface="Cambria Math"/>
                                              <a:ea typeface="Cambria Math"/>
                                            </a:rPr>
                                            <m:t>−</m:t>
                                          </m:r>
                                          <m:acc>
                                            <m:accPr>
                                              <m:chr m:val="̅"/>
                                              <m:ctrlPr>
                                                <a:rPr lang="en-GB" i="1">
                                                  <a:latin typeface="Cambria Math" panose="02040503050406030204" pitchFamily="18" charset="0"/>
                                                  <a:ea typeface="Cambria Math"/>
                                                </a:rPr>
                                              </m:ctrlPr>
                                            </m:accPr>
                                            <m:e>
                                              <m:r>
                                                <a:rPr lang="en-GB" i="1">
                                                  <a:latin typeface="Cambria Math"/>
                                                  <a:ea typeface="Cambria Math"/>
                                                </a:rPr>
                                                <m:t>𝑦</m:t>
                                              </m:r>
                                            </m:e>
                                          </m:acc>
                                          <m:r>
                                            <a:rPr lang="en-GB" i="1">
                                              <a:latin typeface="Cambria Math"/>
                                              <a:ea typeface="Cambria Math"/>
                                            </a:rPr>
                                            <m:t>)</m:t>
                                          </m:r>
                                        </m:e>
                                        <m:sup>
                                          <m:r>
                                            <a:rPr lang="en-GB" i="1">
                                              <a:latin typeface="Cambria Math"/>
                                              <a:ea typeface="Cambria Math"/>
                                            </a:rPr>
                                            <m:t>2</m:t>
                                          </m:r>
                                        </m:sup>
                                      </m:sSup>
                                    </m:e>
                                  </m:nary>
                                </m:e>
                              </m:d>
                            </m:e>
                            <m:sup>
                              <m:f>
                                <m:fPr>
                                  <m:ctrlPr>
                                    <a:rPr lang="en-GB" i="1">
                                      <a:latin typeface="Cambria Math" panose="02040503050406030204" pitchFamily="18" charset="0"/>
                                      <a:ea typeface="Cambria Math"/>
                                    </a:rPr>
                                  </m:ctrlPr>
                                </m:fPr>
                                <m:num>
                                  <m:r>
                                    <a:rPr lang="en-GB" i="1">
                                      <a:latin typeface="Cambria Math"/>
                                      <a:ea typeface="Cambria Math"/>
                                    </a:rPr>
                                    <m:t>1</m:t>
                                  </m:r>
                                </m:num>
                                <m:den>
                                  <m:r>
                                    <a:rPr lang="en-GB" i="1">
                                      <a:latin typeface="Cambria Math"/>
                                      <a:ea typeface="Cambria Math"/>
                                    </a:rPr>
                                    <m:t>2</m:t>
                                  </m:r>
                                </m:den>
                              </m:f>
                            </m:sup>
                          </m:sSup>
                        </m:den>
                      </m:f>
                    </m:oMath>
                  </m:oMathPara>
                </a14:m>
                <a:endParaRPr lang="en-GB" dirty="0"/>
              </a:p>
              <a:p>
                <a:pPr marL="0" indent="0">
                  <a:buNone/>
                </a:pPr>
                <a:endParaRPr lang="en-GB" dirty="0"/>
              </a:p>
              <a:p>
                <a:r>
                  <a:rPr lang="en-GB" dirty="0"/>
                  <a:t>This is the cosine of the angle between two vectors</a:t>
                </a:r>
              </a:p>
              <a:p>
                <a:r>
                  <a:rPr lang="en-GB" dirty="0"/>
                  <a:t>The magnitudes of the two vectors (the two factors in the denominator) are the standard deviations</a:t>
                </a:r>
              </a:p>
              <a:p>
                <a:pPr marL="0" indent="0">
                  <a:buNone/>
                </a:pP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55" t="-1832" r="-706" b="-13553"/>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id="{144DB134-E07E-4E93-A5D0-12AE95B04C1A}"/>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66F9064F-9442-455A-854D-5FAAE6107113}"/>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406A62BD-FEEF-483E-8E9F-1570C349F476}"/>
              </a:ext>
            </a:extLst>
          </p:cNvPr>
          <p:cNvSpPr>
            <a:spLocks noGrp="1"/>
          </p:cNvSpPr>
          <p:nvPr>
            <p:ph type="sldNum" sz="quarter" idx="12"/>
          </p:nvPr>
        </p:nvSpPr>
        <p:spPr/>
        <p:txBody>
          <a:bodyPr/>
          <a:lstStyle/>
          <a:p>
            <a:fld id="{0B868178-02AE-42FC-958D-6B8F13B60175}" type="slidenum">
              <a:rPr lang="en-GB" smtClean="0"/>
              <a:pPr/>
              <a:t>73</a:t>
            </a:fld>
            <a:endParaRPr lang="en-GB" dirty="0"/>
          </a:p>
        </p:txBody>
      </p:sp>
    </p:spTree>
    <p:extLst>
      <p:ext uri="{BB962C8B-B14F-4D97-AF65-F5344CB8AC3E}">
        <p14:creationId xmlns:p14="http://schemas.microsoft.com/office/powerpoint/2010/main" val="20756739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Computing Correlations</a:t>
            </a:r>
          </a:p>
        </p:txBody>
      </p:sp>
      <p:sp>
        <p:nvSpPr>
          <p:cNvPr id="3" name="Content Placeholder 2"/>
          <p:cNvSpPr>
            <a:spLocks noGrp="1"/>
          </p:cNvSpPr>
          <p:nvPr>
            <p:ph idx="1"/>
          </p:nvPr>
        </p:nvSpPr>
        <p:spPr/>
        <p:txBody>
          <a:bodyPr/>
          <a:lstStyle/>
          <a:p>
            <a:r>
              <a:rPr lang="en-GB" sz="2128" dirty="0"/>
              <a:t>In R use </a:t>
            </a:r>
            <a:r>
              <a:rPr lang="en-GB" sz="2128" dirty="0" err="1"/>
              <a:t>cor</a:t>
            </a:r>
            <a:r>
              <a:rPr lang="en-GB" sz="2128" dirty="0"/>
              <a:t>(). It takes vectors, matrices or data frames as arguments, so it can provide a correlation matrix of the correlation between any number of variables</a:t>
            </a:r>
          </a:p>
          <a:p>
            <a:endParaRPr lang="en-GB" sz="2128" dirty="0"/>
          </a:p>
          <a:p>
            <a:r>
              <a:rPr lang="en-GB" sz="2128" dirty="0"/>
              <a:t>In R use </a:t>
            </a:r>
            <a:r>
              <a:rPr lang="en-GB" sz="2128" dirty="0" err="1"/>
              <a:t>cor.test</a:t>
            </a:r>
            <a:r>
              <a:rPr lang="en-GB" sz="2128" dirty="0"/>
              <a:t>() for two vectors to obtain more details like confidence intervals.</a:t>
            </a:r>
          </a:p>
          <a:p>
            <a:endParaRPr lang="en-GB" sz="2128" dirty="0"/>
          </a:p>
          <a:p>
            <a:r>
              <a:rPr lang="en-GB" sz="2128" dirty="0"/>
              <a:t>In Excel use CORREL(). It takes two ranges as arguments. </a:t>
            </a:r>
          </a:p>
          <a:p>
            <a:endParaRPr lang="en-GB" sz="2128" dirty="0"/>
          </a:p>
          <a:p>
            <a:r>
              <a:rPr lang="en-GB" sz="2128" dirty="0"/>
              <a:t>To get the correlation between </a:t>
            </a:r>
            <a:r>
              <a:rPr lang="en-GB" sz="2128" i="1" dirty="0">
                <a:latin typeface="Times New Roman" panose="02020603050405020304" pitchFamily="18" charset="0"/>
                <a:cs typeface="Times New Roman" panose="02020603050405020304" pitchFamily="18" charset="0"/>
              </a:rPr>
              <a:t>N</a:t>
            </a:r>
            <a:r>
              <a:rPr lang="en-GB" sz="2128" dirty="0"/>
              <a:t> variables in Excel you can use the correlation function in the Data Analysis Tool Pack. (This is an Add-In supplied with Excel. By default it is not installed. You need to go to File Options Add-Ins to install it first)</a:t>
            </a:r>
          </a:p>
        </p:txBody>
      </p:sp>
      <p:sp>
        <p:nvSpPr>
          <p:cNvPr id="4" name="Date Placeholder 3">
            <a:extLst>
              <a:ext uri="{FF2B5EF4-FFF2-40B4-BE49-F238E27FC236}">
                <a16:creationId xmlns:a16="http://schemas.microsoft.com/office/drawing/2014/main" id="{971696CD-D211-4362-AAFA-64B5B460DCB3}"/>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8BBD8E03-8C79-4C47-87A2-5B70BE89A66C}"/>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E8B6F191-0019-48DE-A876-D82A92D83EA3}"/>
              </a:ext>
            </a:extLst>
          </p:cNvPr>
          <p:cNvSpPr>
            <a:spLocks noGrp="1"/>
          </p:cNvSpPr>
          <p:nvPr>
            <p:ph type="sldNum" sz="quarter" idx="12"/>
          </p:nvPr>
        </p:nvSpPr>
        <p:spPr/>
        <p:txBody>
          <a:bodyPr/>
          <a:lstStyle/>
          <a:p>
            <a:fld id="{0B868178-02AE-42FC-958D-6B8F13B60175}" type="slidenum">
              <a:rPr lang="en-GB" smtClean="0"/>
              <a:pPr/>
              <a:t>74</a:t>
            </a:fld>
            <a:endParaRPr lang="en-GB" dirty="0"/>
          </a:p>
        </p:txBody>
      </p:sp>
    </p:spTree>
    <p:extLst>
      <p:ext uri="{BB962C8B-B14F-4D97-AF65-F5344CB8AC3E}">
        <p14:creationId xmlns:p14="http://schemas.microsoft.com/office/powerpoint/2010/main" val="29905454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Correlation between Ozone and Temp</a:t>
            </a:r>
          </a:p>
        </p:txBody>
      </p:sp>
      <p:pic>
        <p:nvPicPr>
          <p:cNvPr id="8" name="Content Placeholder 7"/>
          <p:cNvPicPr>
            <a:picLocks noGrp="1" noChangeAspect="1"/>
          </p:cNvPicPr>
          <p:nvPr>
            <p:ph idx="1"/>
          </p:nvPr>
        </p:nvPicPr>
        <p:blipFill rotWithShape="1">
          <a:blip r:embed="rId3"/>
          <a:srcRect l="689" t="73097" r="69659" b="5303"/>
          <a:stretch/>
        </p:blipFill>
        <p:spPr>
          <a:xfrm>
            <a:off x="1427269" y="1792244"/>
            <a:ext cx="9294522" cy="3639115"/>
          </a:xfrm>
          <a:prstGeom prst="rect">
            <a:avLst/>
          </a:prstGeom>
        </p:spPr>
      </p:pic>
      <p:sp>
        <p:nvSpPr>
          <p:cNvPr id="2" name="Date Placeholder 1">
            <a:extLst>
              <a:ext uri="{FF2B5EF4-FFF2-40B4-BE49-F238E27FC236}">
                <a16:creationId xmlns:a16="http://schemas.microsoft.com/office/drawing/2014/main" id="{41CE345D-93F8-4069-AC7A-2B74C134A623}"/>
              </a:ext>
            </a:extLst>
          </p:cNvPr>
          <p:cNvSpPr>
            <a:spLocks noGrp="1"/>
          </p:cNvSpPr>
          <p:nvPr>
            <p:ph type="dt" sz="half" idx="14"/>
          </p:nvPr>
        </p:nvSpPr>
        <p:spPr/>
        <p:txBody>
          <a:bodyPr/>
          <a:lstStyle/>
          <a:p>
            <a:r>
              <a:rPr lang="en-US"/>
              <a:t>4th August 2022</a:t>
            </a:r>
            <a:endParaRPr lang="en-GB" dirty="0"/>
          </a:p>
        </p:txBody>
      </p:sp>
      <p:sp>
        <p:nvSpPr>
          <p:cNvPr id="3" name="Footer Placeholder 2">
            <a:extLst>
              <a:ext uri="{FF2B5EF4-FFF2-40B4-BE49-F238E27FC236}">
                <a16:creationId xmlns:a16="http://schemas.microsoft.com/office/drawing/2014/main" id="{F4F0E786-C3D0-4FB2-905A-44A72E4754CD}"/>
              </a:ext>
            </a:extLst>
          </p:cNvPr>
          <p:cNvSpPr>
            <a:spLocks noGrp="1"/>
          </p:cNvSpPr>
          <p:nvPr>
            <p:ph type="ftr" sz="quarter" idx="13"/>
          </p:nvPr>
        </p:nvSpPr>
        <p:spPr/>
        <p:txBody>
          <a:bodyPr/>
          <a:lstStyle/>
          <a:p>
            <a:r>
              <a:rPr lang="en-GB"/>
              <a:t>Best Practice Analytics (Detlef Nauck, BT)</a:t>
            </a:r>
            <a:endParaRPr lang="en-GB" dirty="0"/>
          </a:p>
        </p:txBody>
      </p:sp>
      <p:sp>
        <p:nvSpPr>
          <p:cNvPr id="5" name="Slide Number Placeholder 4">
            <a:extLst>
              <a:ext uri="{FF2B5EF4-FFF2-40B4-BE49-F238E27FC236}">
                <a16:creationId xmlns:a16="http://schemas.microsoft.com/office/drawing/2014/main" id="{85010113-1224-459E-915B-687C4F0B54DC}"/>
              </a:ext>
            </a:extLst>
          </p:cNvPr>
          <p:cNvSpPr>
            <a:spLocks noGrp="1"/>
          </p:cNvSpPr>
          <p:nvPr>
            <p:ph type="sldNum" sz="quarter" idx="12"/>
          </p:nvPr>
        </p:nvSpPr>
        <p:spPr/>
        <p:txBody>
          <a:bodyPr/>
          <a:lstStyle/>
          <a:p>
            <a:fld id="{0B868178-02AE-42FC-958D-6B8F13B60175}" type="slidenum">
              <a:rPr lang="en-GB" smtClean="0"/>
              <a:pPr/>
              <a:t>75</a:t>
            </a:fld>
            <a:endParaRPr lang="en-GB" dirty="0"/>
          </a:p>
        </p:txBody>
      </p:sp>
    </p:spTree>
    <p:extLst>
      <p:ext uri="{BB962C8B-B14F-4D97-AF65-F5344CB8AC3E}">
        <p14:creationId xmlns:p14="http://schemas.microsoft.com/office/powerpoint/2010/main" val="3221333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Correlation between Ozone and Temp in EXCEL</a:t>
            </a:r>
          </a:p>
        </p:txBody>
      </p:sp>
      <p:pic>
        <p:nvPicPr>
          <p:cNvPr id="5" name="Content Placeholder 4"/>
          <p:cNvPicPr>
            <a:picLocks noGrp="1" noChangeAspect="1"/>
          </p:cNvPicPr>
          <p:nvPr>
            <p:ph idx="1"/>
          </p:nvPr>
        </p:nvPicPr>
        <p:blipFill rotWithShape="1">
          <a:blip r:embed="rId2"/>
          <a:srcRect t="21257" r="60965" b="9623"/>
          <a:stretch/>
        </p:blipFill>
        <p:spPr>
          <a:xfrm>
            <a:off x="2767996" y="1600711"/>
            <a:ext cx="5857129" cy="4786126"/>
          </a:xfrm>
          <a:prstGeom prst="rect">
            <a:avLst/>
          </a:prstGeom>
        </p:spPr>
      </p:pic>
      <p:sp>
        <p:nvSpPr>
          <p:cNvPr id="3" name="Date Placeholder 2">
            <a:extLst>
              <a:ext uri="{FF2B5EF4-FFF2-40B4-BE49-F238E27FC236}">
                <a16:creationId xmlns:a16="http://schemas.microsoft.com/office/drawing/2014/main" id="{3B00EBC7-E45A-41F9-A589-05171EA5E96C}"/>
              </a:ext>
            </a:extLst>
          </p:cNvPr>
          <p:cNvSpPr>
            <a:spLocks noGrp="1"/>
          </p:cNvSpPr>
          <p:nvPr>
            <p:ph type="dt" sz="half" idx="14"/>
          </p:nvPr>
        </p:nvSpPr>
        <p:spPr/>
        <p:txBody>
          <a:bodyPr/>
          <a:lstStyle/>
          <a:p>
            <a:r>
              <a:rPr lang="en-US"/>
              <a:t>4th August 2022</a:t>
            </a:r>
            <a:endParaRPr lang="en-GB" dirty="0"/>
          </a:p>
        </p:txBody>
      </p:sp>
      <p:sp>
        <p:nvSpPr>
          <p:cNvPr id="4" name="Footer Placeholder 3">
            <a:extLst>
              <a:ext uri="{FF2B5EF4-FFF2-40B4-BE49-F238E27FC236}">
                <a16:creationId xmlns:a16="http://schemas.microsoft.com/office/drawing/2014/main" id="{EF84C0EF-D5DD-412E-BD64-2D355D8AEAD0}"/>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3AC8EA19-2AA9-4C2B-B19B-EC2FC8F7E9F3}"/>
              </a:ext>
            </a:extLst>
          </p:cNvPr>
          <p:cNvSpPr>
            <a:spLocks noGrp="1"/>
          </p:cNvSpPr>
          <p:nvPr>
            <p:ph type="sldNum" sz="quarter" idx="12"/>
          </p:nvPr>
        </p:nvSpPr>
        <p:spPr/>
        <p:txBody>
          <a:bodyPr/>
          <a:lstStyle/>
          <a:p>
            <a:fld id="{0B868178-02AE-42FC-958D-6B8F13B60175}" type="slidenum">
              <a:rPr lang="en-GB" smtClean="0"/>
              <a:pPr/>
              <a:t>76</a:t>
            </a:fld>
            <a:endParaRPr lang="en-GB" dirty="0"/>
          </a:p>
        </p:txBody>
      </p:sp>
    </p:spTree>
    <p:extLst>
      <p:ext uri="{BB962C8B-B14F-4D97-AF65-F5344CB8AC3E}">
        <p14:creationId xmlns:p14="http://schemas.microsoft.com/office/powerpoint/2010/main" val="32394815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Before we go …</a:t>
            </a:r>
          </a:p>
        </p:txBody>
      </p:sp>
      <p:sp>
        <p:nvSpPr>
          <p:cNvPr id="3" name="Content Placeholder 2"/>
          <p:cNvSpPr>
            <a:spLocks noGrp="1"/>
          </p:cNvSpPr>
          <p:nvPr>
            <p:ph idx="1"/>
          </p:nvPr>
        </p:nvSpPr>
        <p:spPr>
          <a:xfrm>
            <a:off x="951406" y="1121880"/>
            <a:ext cx="10336812" cy="4884076"/>
          </a:xfrm>
        </p:spPr>
        <p:txBody>
          <a:bodyPr/>
          <a:lstStyle/>
          <a:p>
            <a:r>
              <a:rPr lang="en-GB" sz="2128" dirty="0"/>
              <a:t>When presented with a distribution of data DON’T just characterise it by the average</a:t>
            </a:r>
          </a:p>
          <a:p>
            <a:r>
              <a:rPr lang="en-GB" sz="2128" dirty="0"/>
              <a:t>Try to get a handle on the WHOLE DISTRIBUTION</a:t>
            </a:r>
          </a:p>
          <a:p>
            <a:r>
              <a:rPr lang="en-GB" sz="2128" dirty="0"/>
              <a:t>Display the WHOLE DISTRIBUTION, using</a:t>
            </a:r>
          </a:p>
          <a:p>
            <a:pPr lvl="1"/>
            <a:r>
              <a:rPr lang="en-GB" sz="2128" dirty="0"/>
              <a:t>Histograms</a:t>
            </a:r>
          </a:p>
          <a:p>
            <a:pPr lvl="1"/>
            <a:r>
              <a:rPr lang="en-GB" sz="2128" dirty="0"/>
              <a:t>Density plots</a:t>
            </a:r>
          </a:p>
          <a:p>
            <a:pPr lvl="1"/>
            <a:r>
              <a:rPr lang="en-GB" sz="2128" dirty="0"/>
              <a:t>Boxplots</a:t>
            </a:r>
          </a:p>
          <a:p>
            <a:pPr lvl="1"/>
            <a:r>
              <a:rPr lang="en-GB" sz="2128" dirty="0"/>
              <a:t>Trellis plots</a:t>
            </a:r>
          </a:p>
          <a:p>
            <a:pPr lvl="1"/>
            <a:r>
              <a:rPr lang="en-GB" sz="2128" dirty="0"/>
              <a:t>and anything else that seems reasonable at the time</a:t>
            </a:r>
          </a:p>
          <a:p>
            <a:r>
              <a:rPr lang="en-GB" sz="2128" dirty="0"/>
              <a:t>REMEMBER: You will make mistakes!</a:t>
            </a:r>
          </a:p>
          <a:p>
            <a:pPr lvl="1"/>
            <a:r>
              <a:rPr lang="en-GB" sz="2128" dirty="0"/>
              <a:t>Error-free data analysis is as likely as bug-free software.</a:t>
            </a:r>
          </a:p>
          <a:p>
            <a:pPr lvl="1"/>
            <a:r>
              <a:rPr lang="en-GB" sz="2128" dirty="0"/>
              <a:t>Get someone to check your results. Ask for a peer review.</a:t>
            </a:r>
          </a:p>
          <a:p>
            <a:r>
              <a:rPr lang="en-GB" sz="2128" dirty="0"/>
              <a:t>ABOVE ALL – make sure your analysis is answering the right question!</a:t>
            </a:r>
          </a:p>
        </p:txBody>
      </p:sp>
      <p:sp>
        <p:nvSpPr>
          <p:cNvPr id="4" name="Date Placeholder 3">
            <a:extLst>
              <a:ext uri="{FF2B5EF4-FFF2-40B4-BE49-F238E27FC236}">
                <a16:creationId xmlns:a16="http://schemas.microsoft.com/office/drawing/2014/main" id="{8B86D650-AAAE-43AC-B3FA-B52EB846353E}"/>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E2972A77-C403-4C28-9D03-68FBAD72EF28}"/>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A15875DF-F388-44FC-94F5-A0A2C289169D}"/>
              </a:ext>
            </a:extLst>
          </p:cNvPr>
          <p:cNvSpPr>
            <a:spLocks noGrp="1"/>
          </p:cNvSpPr>
          <p:nvPr>
            <p:ph type="sldNum" sz="quarter" idx="12"/>
          </p:nvPr>
        </p:nvSpPr>
        <p:spPr/>
        <p:txBody>
          <a:bodyPr/>
          <a:lstStyle/>
          <a:p>
            <a:fld id="{0B868178-02AE-42FC-958D-6B8F13B60175}" type="slidenum">
              <a:rPr lang="en-GB" smtClean="0"/>
              <a:pPr/>
              <a:t>77</a:t>
            </a:fld>
            <a:endParaRPr lang="en-GB" dirty="0"/>
          </a:p>
        </p:txBody>
      </p:sp>
    </p:spTree>
    <p:extLst>
      <p:ext uri="{BB962C8B-B14F-4D97-AF65-F5344CB8AC3E}">
        <p14:creationId xmlns:p14="http://schemas.microsoft.com/office/powerpoint/2010/main" val="37661082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788" cap="none" dirty="0"/>
              <a:t>Some R Commands To Get You Started</a:t>
            </a:r>
            <a:endParaRPr lang="en-GB" dirty="0"/>
          </a:p>
        </p:txBody>
      </p:sp>
      <p:sp>
        <p:nvSpPr>
          <p:cNvPr id="3" name="Text Placeholder 2"/>
          <p:cNvSpPr>
            <a:spLocks noGrp="1"/>
          </p:cNvSpPr>
          <p:nvPr>
            <p:ph type="body" idx="1"/>
          </p:nvPr>
        </p:nvSpPr>
        <p:spPr/>
        <p:txBody>
          <a:bodyPr/>
          <a:lstStyle/>
          <a:p>
            <a:r>
              <a:rPr lang="en-GB" dirty="0"/>
              <a:t>Appendix</a:t>
            </a:r>
          </a:p>
        </p:txBody>
      </p:sp>
    </p:spTree>
    <p:extLst>
      <p:ext uri="{BB962C8B-B14F-4D97-AF65-F5344CB8AC3E}">
        <p14:creationId xmlns:p14="http://schemas.microsoft.com/office/powerpoint/2010/main" val="18714313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 Data Types</a:t>
            </a:r>
          </a:p>
        </p:txBody>
      </p:sp>
      <p:sp>
        <p:nvSpPr>
          <p:cNvPr id="3" name="Content Placeholder 2"/>
          <p:cNvSpPr>
            <a:spLocks noGrp="1"/>
          </p:cNvSpPr>
          <p:nvPr>
            <p:ph idx="1"/>
          </p:nvPr>
        </p:nvSpPr>
        <p:spPr>
          <a:xfrm>
            <a:off x="1139970" y="1121880"/>
            <a:ext cx="10438515" cy="4940388"/>
          </a:xfrm>
        </p:spPr>
        <p:txBody>
          <a:bodyPr/>
          <a:lstStyle/>
          <a:p>
            <a:r>
              <a:rPr lang="en-GB" sz="2394" dirty="0"/>
              <a:t>R recognises the following basic data types:</a:t>
            </a:r>
          </a:p>
          <a:p>
            <a:pPr lvl="1"/>
            <a:r>
              <a:rPr lang="en-GB" sz="2394" dirty="0"/>
              <a:t>‘character’ – a vector of character strings of varying (and unlimited) length</a:t>
            </a:r>
          </a:p>
          <a:p>
            <a:pPr lvl="1"/>
            <a:r>
              <a:rPr lang="en-GB" sz="2394" dirty="0"/>
              <a:t>‘numeric’ – a vector of floating point numbers</a:t>
            </a:r>
          </a:p>
          <a:p>
            <a:pPr lvl="1"/>
            <a:r>
              <a:rPr lang="en-GB" sz="2394" dirty="0"/>
              <a:t>‘integer’ – a vector of signed integers</a:t>
            </a:r>
          </a:p>
          <a:p>
            <a:pPr lvl="1"/>
            <a:r>
              <a:rPr lang="en-GB" sz="2394" dirty="0"/>
              <a:t>‘logical’ – a vector of TRUE or FALSE values</a:t>
            </a:r>
          </a:p>
          <a:p>
            <a:pPr lvl="1"/>
            <a:r>
              <a:rPr lang="en-GB" sz="2394" dirty="0"/>
              <a:t>‘complex’ – a vector of complex numbers</a:t>
            </a:r>
          </a:p>
          <a:p>
            <a:pPr lvl="1"/>
            <a:r>
              <a:rPr lang="en-GB" sz="2394" dirty="0"/>
              <a:t>‘list’ – an ordered collection of R objects of possibly differing types</a:t>
            </a:r>
          </a:p>
          <a:p>
            <a:pPr lvl="1"/>
            <a:r>
              <a:rPr lang="en-GB" sz="2394" dirty="0"/>
              <a:t>‘factor’ – a vector of categorical variables that take defined values. (A bit like </a:t>
            </a:r>
            <a:r>
              <a:rPr lang="en-GB" sz="2394" i="1" dirty="0" err="1"/>
              <a:t>enum</a:t>
            </a:r>
            <a:r>
              <a:rPr lang="en-GB" sz="2394" dirty="0"/>
              <a:t> in C++.) Used in statistical modelling, where it triggers the automatic creation of hidden dummy variables. Can be ‘ordered’ </a:t>
            </a:r>
          </a:p>
          <a:p>
            <a:endParaRPr lang="en-GB" sz="2394" dirty="0"/>
          </a:p>
        </p:txBody>
      </p:sp>
      <p:sp>
        <p:nvSpPr>
          <p:cNvPr id="4" name="Date Placeholder 3">
            <a:extLst>
              <a:ext uri="{FF2B5EF4-FFF2-40B4-BE49-F238E27FC236}">
                <a16:creationId xmlns:a16="http://schemas.microsoft.com/office/drawing/2014/main" id="{3C72EBF5-9761-4D22-A690-F135BCC23951}"/>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54673E83-9075-4F92-9CB9-31E3B483F01B}"/>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D135AB3B-9BF1-4141-AB09-03AB22057EA8}"/>
              </a:ext>
            </a:extLst>
          </p:cNvPr>
          <p:cNvSpPr>
            <a:spLocks noGrp="1"/>
          </p:cNvSpPr>
          <p:nvPr>
            <p:ph type="sldNum" sz="quarter" idx="12"/>
          </p:nvPr>
        </p:nvSpPr>
        <p:spPr/>
        <p:txBody>
          <a:bodyPr/>
          <a:lstStyle/>
          <a:p>
            <a:fld id="{0B868178-02AE-42FC-958D-6B8F13B60175}" type="slidenum">
              <a:rPr lang="en-GB" smtClean="0"/>
              <a:pPr/>
              <a:t>79</a:t>
            </a:fld>
            <a:endParaRPr lang="en-GB" dirty="0"/>
          </a:p>
        </p:txBody>
      </p:sp>
    </p:spTree>
    <p:extLst>
      <p:ext uri="{BB962C8B-B14F-4D97-AF65-F5344CB8AC3E}">
        <p14:creationId xmlns:p14="http://schemas.microsoft.com/office/powerpoint/2010/main" val="4004034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192" dirty="0"/>
              <a:t>A Report from the Coalface: Naïve Bayes in Spark ML</a:t>
            </a:r>
          </a:p>
        </p:txBody>
      </p:sp>
      <p:pic>
        <p:nvPicPr>
          <p:cNvPr id="4" name="Content Placeholder 3"/>
          <p:cNvPicPr>
            <a:picLocks noGrp="1" noChangeAspect="1"/>
          </p:cNvPicPr>
          <p:nvPr>
            <p:ph idx="1"/>
          </p:nvPr>
        </p:nvPicPr>
        <p:blipFill>
          <a:blip r:embed="rId2"/>
          <a:stretch>
            <a:fillRect/>
          </a:stretch>
        </p:blipFill>
        <p:spPr>
          <a:xfrm>
            <a:off x="951406" y="1644563"/>
            <a:ext cx="10336812" cy="4184798"/>
          </a:xfrm>
          <a:prstGeom prst="rect">
            <a:avLst/>
          </a:prstGeom>
        </p:spPr>
      </p:pic>
      <p:sp>
        <p:nvSpPr>
          <p:cNvPr id="5" name="Oval 4"/>
          <p:cNvSpPr/>
          <p:nvPr/>
        </p:nvSpPr>
        <p:spPr bwMode="auto">
          <a:xfrm>
            <a:off x="1523034" y="3401779"/>
            <a:ext cx="5171375" cy="1263452"/>
          </a:xfrm>
          <a:prstGeom prst="ellipse">
            <a:avLst/>
          </a:prstGeom>
          <a:noFill/>
          <a:ln w="22225" cap="flat" cmpd="sng" algn="ctr">
            <a:solidFill>
              <a:schemeClr val="accent4"/>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121610" tIns="60805" rIns="121610" bIns="60805" numCol="1" rtlCol="0" anchor="t" anchorCtr="0" compatLnSpc="1">
            <a:prstTxWarp prst="textNoShape">
              <a:avLst/>
            </a:prstTxWarp>
          </a:bodyPr>
          <a:lstStyle/>
          <a:p>
            <a:pPr eaLnBrk="0" fontAlgn="base" hangingPunct="0">
              <a:spcBef>
                <a:spcPct val="0"/>
              </a:spcBef>
              <a:spcAft>
                <a:spcPct val="0"/>
              </a:spcAft>
            </a:pPr>
            <a:endParaRPr lang="en-GB" sz="2394">
              <a:solidFill>
                <a:srgbClr val="000000"/>
              </a:solidFill>
            </a:endParaRPr>
          </a:p>
        </p:txBody>
      </p:sp>
      <p:sp>
        <p:nvSpPr>
          <p:cNvPr id="3" name="Date Placeholder 2">
            <a:extLst>
              <a:ext uri="{FF2B5EF4-FFF2-40B4-BE49-F238E27FC236}">
                <a16:creationId xmlns:a16="http://schemas.microsoft.com/office/drawing/2014/main" id="{083AB4AE-0155-44BB-8CAE-E2E3186CC3A3}"/>
              </a:ext>
            </a:extLst>
          </p:cNvPr>
          <p:cNvSpPr>
            <a:spLocks noGrp="1"/>
          </p:cNvSpPr>
          <p:nvPr>
            <p:ph type="dt" sz="half" idx="14"/>
          </p:nvPr>
        </p:nvSpPr>
        <p:spPr/>
        <p:txBody>
          <a:bodyPr/>
          <a:lstStyle/>
          <a:p>
            <a:r>
              <a:rPr lang="en-US"/>
              <a:t>4th August 2022</a:t>
            </a:r>
            <a:endParaRPr lang="en-GB" dirty="0"/>
          </a:p>
        </p:txBody>
      </p:sp>
      <p:sp>
        <p:nvSpPr>
          <p:cNvPr id="6" name="Footer Placeholder 5">
            <a:extLst>
              <a:ext uri="{FF2B5EF4-FFF2-40B4-BE49-F238E27FC236}">
                <a16:creationId xmlns:a16="http://schemas.microsoft.com/office/drawing/2014/main" id="{0E434654-CB5A-46C6-BDBD-303FE8487F53}"/>
              </a:ext>
            </a:extLst>
          </p:cNvPr>
          <p:cNvSpPr>
            <a:spLocks noGrp="1"/>
          </p:cNvSpPr>
          <p:nvPr>
            <p:ph type="ftr" sz="quarter" idx="13"/>
          </p:nvPr>
        </p:nvSpPr>
        <p:spPr/>
        <p:txBody>
          <a:bodyPr/>
          <a:lstStyle/>
          <a:p>
            <a:r>
              <a:rPr lang="en-GB"/>
              <a:t>Best Practice Analytics (Detlef Nauck, BT)</a:t>
            </a:r>
            <a:endParaRPr lang="en-GB" dirty="0"/>
          </a:p>
        </p:txBody>
      </p:sp>
      <p:sp>
        <p:nvSpPr>
          <p:cNvPr id="7" name="Slide Number Placeholder 6">
            <a:extLst>
              <a:ext uri="{FF2B5EF4-FFF2-40B4-BE49-F238E27FC236}">
                <a16:creationId xmlns:a16="http://schemas.microsoft.com/office/drawing/2014/main" id="{940F9BD7-9CAB-4D83-BA9B-B773E6C84CDE}"/>
              </a:ext>
            </a:extLst>
          </p:cNvPr>
          <p:cNvSpPr>
            <a:spLocks noGrp="1"/>
          </p:cNvSpPr>
          <p:nvPr>
            <p:ph type="sldNum" sz="quarter" idx="12"/>
          </p:nvPr>
        </p:nvSpPr>
        <p:spPr/>
        <p:txBody>
          <a:bodyPr/>
          <a:lstStyle/>
          <a:p>
            <a:fld id="{0B868178-02AE-42FC-958D-6B8F13B60175}" type="slidenum">
              <a:rPr lang="en-GB" smtClean="0"/>
              <a:pPr/>
              <a:t>8</a:t>
            </a:fld>
            <a:endParaRPr lang="en-GB" dirty="0"/>
          </a:p>
        </p:txBody>
      </p:sp>
    </p:spTree>
    <p:extLst>
      <p:ext uri="{BB962C8B-B14F-4D97-AF65-F5344CB8AC3E}">
        <p14:creationId xmlns:p14="http://schemas.microsoft.com/office/powerpoint/2010/main" val="29345654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GB" dirty="0"/>
              <a:t>Loading Data into R</a:t>
            </a:r>
          </a:p>
        </p:txBody>
      </p:sp>
      <p:sp>
        <p:nvSpPr>
          <p:cNvPr id="5" name="Content Placeholder 2"/>
          <p:cNvSpPr>
            <a:spLocks noGrp="1"/>
          </p:cNvSpPr>
          <p:nvPr>
            <p:ph idx="1"/>
          </p:nvPr>
        </p:nvSpPr>
        <p:spPr>
          <a:xfrm>
            <a:off x="2025809" y="1121880"/>
            <a:ext cx="8331338" cy="5338628"/>
          </a:xfrm>
        </p:spPr>
        <p:txBody>
          <a:bodyPr/>
          <a:lstStyle/>
          <a:p>
            <a:pPr marL="0" indent="0">
              <a:buNone/>
            </a:pPr>
            <a:r>
              <a:rPr lang="en-GB" sz="1795" b="1" dirty="0">
                <a:solidFill>
                  <a:srgbClr val="00528E"/>
                </a:solidFill>
                <a:latin typeface="Courier New" pitchFamily="49" charset="0"/>
                <a:cs typeface="Courier New" pitchFamily="49" charset="0"/>
              </a:rPr>
              <a:t>x = c(1,2,3,4</a:t>
            </a:r>
            <a:r>
              <a:rPr lang="en-GB" sz="1795" dirty="0"/>
              <a:t>) # Create a vector and put it in x</a:t>
            </a:r>
          </a:p>
          <a:p>
            <a:pPr marL="0" indent="0">
              <a:buNone/>
            </a:pPr>
            <a:endParaRPr lang="en-GB" sz="1795" dirty="0"/>
          </a:p>
          <a:p>
            <a:pPr marL="0" indent="0">
              <a:buNone/>
            </a:pPr>
            <a:r>
              <a:rPr lang="en-GB" sz="1795" b="1" dirty="0">
                <a:solidFill>
                  <a:srgbClr val="00528E"/>
                </a:solidFill>
                <a:latin typeface="Courier New" pitchFamily="49" charset="0"/>
                <a:cs typeface="Courier New" pitchFamily="49" charset="0"/>
              </a:rPr>
              <a:t>x = </a:t>
            </a:r>
            <a:r>
              <a:rPr lang="en-GB" sz="1795" b="1" dirty="0" err="1">
                <a:solidFill>
                  <a:srgbClr val="00528E"/>
                </a:solidFill>
                <a:latin typeface="Courier New" pitchFamily="49" charset="0"/>
                <a:cs typeface="Courier New" pitchFamily="49" charset="0"/>
              </a:rPr>
              <a:t>read.table</a:t>
            </a:r>
            <a:r>
              <a:rPr lang="en-GB" sz="1795" b="1" dirty="0">
                <a:solidFill>
                  <a:srgbClr val="00528E"/>
                </a:solidFill>
                <a:latin typeface="Courier New" pitchFamily="49" charset="0"/>
                <a:cs typeface="Courier New" pitchFamily="49" charset="0"/>
              </a:rPr>
              <a:t>(“C:\\temp\\my.data.txt”,</a:t>
            </a:r>
            <a:r>
              <a:rPr lang="en-GB" sz="1795" b="1" dirty="0" err="1">
                <a:solidFill>
                  <a:srgbClr val="00528E"/>
                </a:solidFill>
                <a:latin typeface="Courier New" pitchFamily="49" charset="0"/>
                <a:cs typeface="Courier New" pitchFamily="49" charset="0"/>
              </a:rPr>
              <a:t>sep</a:t>
            </a:r>
            <a:r>
              <a:rPr lang="en-GB" sz="1795" b="1" dirty="0">
                <a:solidFill>
                  <a:srgbClr val="00528E"/>
                </a:solidFill>
                <a:latin typeface="Courier New" pitchFamily="49" charset="0"/>
                <a:cs typeface="Courier New" pitchFamily="49" charset="0"/>
              </a:rPr>
              <a:t>=“\</a:t>
            </a:r>
            <a:r>
              <a:rPr lang="en-GB" sz="1795" b="1" dirty="0" err="1">
                <a:solidFill>
                  <a:srgbClr val="00528E"/>
                </a:solidFill>
                <a:latin typeface="Courier New" pitchFamily="49" charset="0"/>
                <a:cs typeface="Courier New" pitchFamily="49" charset="0"/>
              </a:rPr>
              <a:t>t”,header</a:t>
            </a:r>
            <a:r>
              <a:rPr lang="en-GB" sz="1795" b="1" dirty="0">
                <a:solidFill>
                  <a:srgbClr val="00528E"/>
                </a:solidFill>
                <a:latin typeface="Courier New" pitchFamily="49" charset="0"/>
                <a:cs typeface="Courier New" pitchFamily="49" charset="0"/>
              </a:rPr>
              <a:t>=T)</a:t>
            </a:r>
          </a:p>
          <a:p>
            <a:pPr marL="0" indent="0">
              <a:buNone/>
            </a:pPr>
            <a:endParaRPr lang="en-GB" sz="1795" b="1" dirty="0">
              <a:solidFill>
                <a:srgbClr val="00528E"/>
              </a:solidFill>
              <a:latin typeface="Courier New" pitchFamily="49" charset="0"/>
              <a:cs typeface="Courier New" pitchFamily="49" charset="0"/>
            </a:endParaRPr>
          </a:p>
          <a:p>
            <a:pPr marL="0" indent="0">
              <a:buNone/>
            </a:pPr>
            <a:r>
              <a:rPr lang="en-GB" sz="1795" b="1" dirty="0">
                <a:solidFill>
                  <a:srgbClr val="00528E"/>
                </a:solidFill>
                <a:latin typeface="Courier New" pitchFamily="49" charset="0"/>
                <a:cs typeface="Courier New" pitchFamily="49" charset="0"/>
              </a:rPr>
              <a:t>x = </a:t>
            </a:r>
            <a:r>
              <a:rPr lang="en-GB" sz="1795" b="1" dirty="0" err="1">
                <a:solidFill>
                  <a:srgbClr val="00528E"/>
                </a:solidFill>
                <a:latin typeface="Courier New" pitchFamily="49" charset="0"/>
                <a:cs typeface="Courier New" pitchFamily="49" charset="0"/>
              </a:rPr>
              <a:t>read.table</a:t>
            </a:r>
            <a:r>
              <a:rPr lang="en-GB" sz="1795" b="1" dirty="0">
                <a:solidFill>
                  <a:srgbClr val="00528E"/>
                </a:solidFill>
                <a:latin typeface="Courier New" pitchFamily="49" charset="0"/>
                <a:cs typeface="Courier New" pitchFamily="49" charset="0"/>
              </a:rPr>
              <a:t>(</a:t>
            </a:r>
            <a:r>
              <a:rPr lang="en-GB" sz="1795" b="1" dirty="0" err="1">
                <a:solidFill>
                  <a:srgbClr val="00528E"/>
                </a:solidFill>
                <a:latin typeface="Courier New" pitchFamily="49" charset="0"/>
                <a:cs typeface="Courier New" pitchFamily="49" charset="0"/>
              </a:rPr>
              <a:t>file.choose</a:t>
            </a:r>
            <a:r>
              <a:rPr lang="en-GB" sz="1795" b="1" dirty="0">
                <a:solidFill>
                  <a:srgbClr val="00528E"/>
                </a:solidFill>
                <a:latin typeface="Courier New" pitchFamily="49" charset="0"/>
                <a:cs typeface="Courier New" pitchFamily="49" charset="0"/>
              </a:rPr>
              <a:t>(),</a:t>
            </a:r>
            <a:r>
              <a:rPr lang="en-GB" sz="1795" b="1" dirty="0" err="1">
                <a:solidFill>
                  <a:srgbClr val="00528E"/>
                </a:solidFill>
                <a:latin typeface="Courier New" pitchFamily="49" charset="0"/>
                <a:cs typeface="Courier New" pitchFamily="49" charset="0"/>
              </a:rPr>
              <a:t>sep</a:t>
            </a:r>
            <a:r>
              <a:rPr lang="en-GB" sz="1795" b="1" dirty="0">
                <a:solidFill>
                  <a:srgbClr val="00528E"/>
                </a:solidFill>
                <a:latin typeface="Courier New" pitchFamily="49" charset="0"/>
                <a:cs typeface="Courier New" pitchFamily="49" charset="0"/>
              </a:rPr>
              <a:t>=“\</a:t>
            </a:r>
            <a:r>
              <a:rPr lang="en-GB" sz="1795" b="1" dirty="0" err="1">
                <a:solidFill>
                  <a:srgbClr val="00528E"/>
                </a:solidFill>
                <a:latin typeface="Courier New" pitchFamily="49" charset="0"/>
                <a:cs typeface="Courier New" pitchFamily="49" charset="0"/>
              </a:rPr>
              <a:t>t”,header</a:t>
            </a:r>
            <a:r>
              <a:rPr lang="en-GB" sz="1795" b="1" dirty="0">
                <a:solidFill>
                  <a:srgbClr val="00528E"/>
                </a:solidFill>
                <a:latin typeface="Courier New" pitchFamily="49" charset="0"/>
                <a:cs typeface="Courier New" pitchFamily="49" charset="0"/>
              </a:rPr>
              <a:t>=T)</a:t>
            </a:r>
          </a:p>
          <a:p>
            <a:pPr marL="456023" lvl="1" indent="0">
              <a:buNone/>
            </a:pPr>
            <a:r>
              <a:rPr lang="en-GB" sz="1795" dirty="0"/>
              <a:t>Brings up an Explorer window so you can click on the file you want</a:t>
            </a:r>
          </a:p>
          <a:p>
            <a:pPr marL="456023" lvl="1" indent="0">
              <a:buNone/>
            </a:pPr>
            <a:endParaRPr lang="en-GB" sz="1795" dirty="0"/>
          </a:p>
          <a:p>
            <a:pPr marL="0" indent="0">
              <a:buNone/>
            </a:pPr>
            <a:r>
              <a:rPr lang="en-GB" sz="1795" b="1" dirty="0">
                <a:solidFill>
                  <a:srgbClr val="00528E"/>
                </a:solidFill>
                <a:latin typeface="Courier New" pitchFamily="49" charset="0"/>
                <a:cs typeface="Courier New" pitchFamily="49" charset="0"/>
              </a:rPr>
              <a:t>x = read.csv(</a:t>
            </a:r>
            <a:r>
              <a:rPr lang="en-GB" sz="1795" b="1" dirty="0" err="1">
                <a:solidFill>
                  <a:srgbClr val="00528E"/>
                </a:solidFill>
                <a:latin typeface="Courier New" pitchFamily="49" charset="0"/>
                <a:cs typeface="Courier New" pitchFamily="49" charset="0"/>
              </a:rPr>
              <a:t>file.choose</a:t>
            </a:r>
            <a:r>
              <a:rPr lang="en-GB" sz="1795" b="1" dirty="0">
                <a:solidFill>
                  <a:srgbClr val="00528E"/>
                </a:solidFill>
                <a:latin typeface="Courier New" pitchFamily="49" charset="0"/>
                <a:cs typeface="Courier New" pitchFamily="49" charset="0"/>
              </a:rPr>
              <a:t>(),header=T)</a:t>
            </a:r>
          </a:p>
          <a:p>
            <a:pPr marL="456023" lvl="1" indent="0">
              <a:buNone/>
            </a:pPr>
            <a:r>
              <a:rPr lang="en-GB" sz="1795" dirty="0"/>
              <a:t>A wrapper for </a:t>
            </a:r>
            <a:r>
              <a:rPr lang="en-GB" sz="1795" dirty="0" err="1"/>
              <a:t>read.table</a:t>
            </a:r>
            <a:r>
              <a:rPr lang="en-GB" sz="1795" dirty="0"/>
              <a:t> with </a:t>
            </a:r>
            <a:r>
              <a:rPr lang="en-GB" sz="1795" dirty="0" err="1"/>
              <a:t>sep</a:t>
            </a:r>
            <a:r>
              <a:rPr lang="en-GB" sz="1795" dirty="0"/>
              <a:t>=“,”</a:t>
            </a:r>
          </a:p>
          <a:p>
            <a:pPr marL="456023" lvl="1" indent="0">
              <a:buNone/>
            </a:pPr>
            <a:endParaRPr lang="en-GB" sz="1795" dirty="0"/>
          </a:p>
          <a:p>
            <a:pPr marL="0" indent="0">
              <a:buNone/>
            </a:pPr>
            <a:r>
              <a:rPr lang="en-GB" sz="1795" b="1" dirty="0">
                <a:solidFill>
                  <a:srgbClr val="00528E"/>
                </a:solidFill>
                <a:latin typeface="Courier New" pitchFamily="49" charset="0"/>
                <a:cs typeface="Courier New" pitchFamily="49" charset="0"/>
              </a:rPr>
              <a:t>x = </a:t>
            </a:r>
            <a:r>
              <a:rPr lang="en-GB" sz="1795" b="1" dirty="0" err="1">
                <a:solidFill>
                  <a:srgbClr val="00528E"/>
                </a:solidFill>
                <a:latin typeface="Courier New" pitchFamily="49" charset="0"/>
                <a:cs typeface="Courier New" pitchFamily="49" charset="0"/>
              </a:rPr>
              <a:t>read.table</a:t>
            </a:r>
            <a:r>
              <a:rPr lang="en-GB" sz="1795" b="1" dirty="0">
                <a:solidFill>
                  <a:srgbClr val="00528E"/>
                </a:solidFill>
                <a:latin typeface="Courier New" pitchFamily="49" charset="0"/>
                <a:cs typeface="Courier New" pitchFamily="49" charset="0"/>
              </a:rPr>
              <a:t>(“</a:t>
            </a:r>
            <a:r>
              <a:rPr lang="en-GB" sz="1795" b="1" dirty="0" err="1">
                <a:solidFill>
                  <a:srgbClr val="00528E"/>
                </a:solidFill>
                <a:latin typeface="Courier New" pitchFamily="49" charset="0"/>
                <a:cs typeface="Courier New" pitchFamily="49" charset="0"/>
              </a:rPr>
              <a:t>clipboard”,header</a:t>
            </a:r>
            <a:r>
              <a:rPr lang="en-GB" sz="1795" b="1" dirty="0">
                <a:solidFill>
                  <a:srgbClr val="00528E"/>
                </a:solidFill>
                <a:latin typeface="Courier New" pitchFamily="49" charset="0"/>
                <a:cs typeface="Courier New" pitchFamily="49" charset="0"/>
              </a:rPr>
              <a:t>=T)</a:t>
            </a:r>
          </a:p>
          <a:p>
            <a:pPr marL="0" indent="0">
              <a:buNone/>
            </a:pPr>
            <a:r>
              <a:rPr lang="en-GB" sz="1596" b="1" dirty="0">
                <a:solidFill>
                  <a:srgbClr val="00528E"/>
                </a:solidFill>
                <a:latin typeface="Courier New" pitchFamily="49" charset="0"/>
                <a:cs typeface="Courier New" pitchFamily="49" charset="0"/>
              </a:rPr>
              <a:t>X = </a:t>
            </a:r>
            <a:r>
              <a:rPr lang="en-GB" sz="1596" b="1" dirty="0" err="1">
                <a:solidFill>
                  <a:srgbClr val="00528E"/>
                </a:solidFill>
                <a:latin typeface="Courier New" pitchFamily="49" charset="0"/>
                <a:cs typeface="Courier New" pitchFamily="49" charset="0"/>
              </a:rPr>
              <a:t>read.table</a:t>
            </a:r>
            <a:r>
              <a:rPr lang="en-GB" sz="1596" b="1" dirty="0">
                <a:solidFill>
                  <a:srgbClr val="00528E"/>
                </a:solidFill>
                <a:latin typeface="Courier New" pitchFamily="49" charset="0"/>
                <a:cs typeface="Courier New" pitchFamily="49" charset="0"/>
              </a:rPr>
              <a:t>(“http://fictitiousURL/datasets/my.data.dat”,</a:t>
            </a:r>
            <a:br>
              <a:rPr lang="en-GB" sz="1596" b="1" dirty="0">
                <a:solidFill>
                  <a:srgbClr val="00528E"/>
                </a:solidFill>
                <a:latin typeface="Courier New" pitchFamily="49" charset="0"/>
                <a:cs typeface="Courier New" pitchFamily="49" charset="0"/>
              </a:rPr>
            </a:br>
            <a:r>
              <a:rPr lang="en-GB" sz="1596" b="1" dirty="0">
                <a:solidFill>
                  <a:srgbClr val="00528E"/>
                </a:solidFill>
                <a:latin typeface="Courier New" pitchFamily="49" charset="0"/>
                <a:cs typeface="Courier New" pitchFamily="49" charset="0"/>
              </a:rPr>
              <a:t>    header=</a:t>
            </a:r>
            <a:r>
              <a:rPr lang="en-GB" sz="1596" b="1" dirty="0" err="1">
                <a:solidFill>
                  <a:srgbClr val="00528E"/>
                </a:solidFill>
                <a:latin typeface="Courier New" pitchFamily="49" charset="0"/>
                <a:cs typeface="Courier New" pitchFamily="49" charset="0"/>
              </a:rPr>
              <a:t>T,sep</a:t>
            </a:r>
            <a:r>
              <a:rPr lang="en-GB" sz="1596" b="1" dirty="0">
                <a:solidFill>
                  <a:srgbClr val="00528E"/>
                </a:solidFill>
                <a:latin typeface="Courier New" pitchFamily="49" charset="0"/>
                <a:cs typeface="Courier New" pitchFamily="49" charset="0"/>
              </a:rPr>
              <a:t>=“\t”)</a:t>
            </a:r>
          </a:p>
          <a:p>
            <a:r>
              <a:rPr lang="en-GB" sz="1795" dirty="0" err="1"/>
              <a:t>read.table</a:t>
            </a:r>
            <a:r>
              <a:rPr lang="en-GB" sz="1795" dirty="0"/>
              <a:t> is a wrapper for a more powerful function called scan(). If you have a file with complex structure, that </a:t>
            </a:r>
            <a:r>
              <a:rPr lang="en-GB" sz="1795" dirty="0" err="1"/>
              <a:t>read.table</a:t>
            </a:r>
            <a:r>
              <a:rPr lang="en-GB" sz="1795" dirty="0"/>
              <a:t> can’t handle, use scan()</a:t>
            </a:r>
          </a:p>
          <a:p>
            <a:endParaRPr lang="en-GB" dirty="0"/>
          </a:p>
          <a:p>
            <a:endParaRPr lang="en-GB" dirty="0"/>
          </a:p>
          <a:p>
            <a:endParaRPr lang="en-GB" dirty="0"/>
          </a:p>
          <a:p>
            <a:endParaRPr lang="en-GB" dirty="0"/>
          </a:p>
          <a:p>
            <a:pPr lvl="1"/>
            <a:endParaRPr lang="en-GB" dirty="0"/>
          </a:p>
          <a:p>
            <a:endParaRPr lang="en-GB" dirty="0"/>
          </a:p>
          <a:p>
            <a:endParaRPr lang="en-GB" dirty="0"/>
          </a:p>
        </p:txBody>
      </p:sp>
      <p:sp>
        <p:nvSpPr>
          <p:cNvPr id="2" name="Date Placeholder 1">
            <a:extLst>
              <a:ext uri="{FF2B5EF4-FFF2-40B4-BE49-F238E27FC236}">
                <a16:creationId xmlns:a16="http://schemas.microsoft.com/office/drawing/2014/main" id="{ABCA0769-C279-4DD6-9761-9680FE3D1DD9}"/>
              </a:ext>
            </a:extLst>
          </p:cNvPr>
          <p:cNvSpPr>
            <a:spLocks noGrp="1"/>
          </p:cNvSpPr>
          <p:nvPr>
            <p:ph type="dt" sz="half" idx="14"/>
          </p:nvPr>
        </p:nvSpPr>
        <p:spPr/>
        <p:txBody>
          <a:bodyPr/>
          <a:lstStyle/>
          <a:p>
            <a:r>
              <a:rPr lang="en-US"/>
              <a:t>4th August 2022</a:t>
            </a:r>
            <a:endParaRPr lang="en-GB" dirty="0"/>
          </a:p>
        </p:txBody>
      </p:sp>
      <p:sp>
        <p:nvSpPr>
          <p:cNvPr id="3" name="Footer Placeholder 2">
            <a:extLst>
              <a:ext uri="{FF2B5EF4-FFF2-40B4-BE49-F238E27FC236}">
                <a16:creationId xmlns:a16="http://schemas.microsoft.com/office/drawing/2014/main" id="{33C510DF-4211-4CD1-96D9-C2310D272432}"/>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D346834D-137D-4418-BAEE-8F0C03D0C20F}"/>
              </a:ext>
            </a:extLst>
          </p:cNvPr>
          <p:cNvSpPr>
            <a:spLocks noGrp="1"/>
          </p:cNvSpPr>
          <p:nvPr>
            <p:ph type="sldNum" sz="quarter" idx="12"/>
          </p:nvPr>
        </p:nvSpPr>
        <p:spPr/>
        <p:txBody>
          <a:bodyPr/>
          <a:lstStyle/>
          <a:p>
            <a:fld id="{0B868178-02AE-42FC-958D-6B8F13B60175}" type="slidenum">
              <a:rPr lang="en-GB" smtClean="0"/>
              <a:pPr/>
              <a:t>80</a:t>
            </a:fld>
            <a:endParaRPr lang="en-GB" dirty="0"/>
          </a:p>
        </p:txBody>
      </p:sp>
    </p:spTree>
    <p:extLst>
      <p:ext uri="{BB962C8B-B14F-4D97-AF65-F5344CB8AC3E}">
        <p14:creationId xmlns:p14="http://schemas.microsoft.com/office/powerpoint/2010/main" val="2633523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GB"/>
              <a:t>Viewing and editing your data</a:t>
            </a:r>
          </a:p>
        </p:txBody>
      </p:sp>
      <p:sp>
        <p:nvSpPr>
          <p:cNvPr id="5" name="Content Placeholder 2"/>
          <p:cNvSpPr>
            <a:spLocks noGrp="1"/>
          </p:cNvSpPr>
          <p:nvPr>
            <p:ph idx="1"/>
          </p:nvPr>
        </p:nvSpPr>
        <p:spPr/>
        <p:txBody>
          <a:bodyPr/>
          <a:lstStyle/>
          <a:p>
            <a:pPr marL="0" indent="0">
              <a:buNone/>
            </a:pPr>
            <a:r>
              <a:rPr lang="en-GB" sz="1862" b="1" dirty="0" err="1">
                <a:solidFill>
                  <a:srgbClr val="00528E"/>
                </a:solidFill>
                <a:latin typeface="Courier New" pitchFamily="49" charset="0"/>
                <a:cs typeface="Courier New" pitchFamily="49" charset="0"/>
              </a:rPr>
              <a:t>ls</a:t>
            </a:r>
            <a:r>
              <a:rPr lang="en-GB" sz="1862" b="1" dirty="0">
                <a:solidFill>
                  <a:srgbClr val="00528E"/>
                </a:solidFill>
                <a:latin typeface="Courier New" pitchFamily="49" charset="0"/>
                <a:cs typeface="Courier New" pitchFamily="49" charset="0"/>
              </a:rPr>
              <a:t>()</a:t>
            </a:r>
          </a:p>
          <a:p>
            <a:pPr marL="456023" lvl="1" indent="0">
              <a:buNone/>
            </a:pPr>
            <a:r>
              <a:rPr lang="en-GB" sz="1862" dirty="0"/>
              <a:t>Lists all objects in the workspace</a:t>
            </a:r>
          </a:p>
          <a:p>
            <a:pPr marL="0" indent="0">
              <a:buNone/>
            </a:pPr>
            <a:r>
              <a:rPr lang="en-GB" sz="1862" b="1" dirty="0" err="1">
                <a:solidFill>
                  <a:srgbClr val="00528E"/>
                </a:solidFill>
                <a:latin typeface="Courier New" pitchFamily="49" charset="0"/>
                <a:cs typeface="Courier New" pitchFamily="49" charset="0"/>
              </a:rPr>
              <a:t>rm</a:t>
            </a:r>
            <a:r>
              <a:rPr lang="en-GB" sz="1862" b="1" dirty="0">
                <a:solidFill>
                  <a:srgbClr val="00528E"/>
                </a:solidFill>
                <a:latin typeface="Courier New" pitchFamily="49" charset="0"/>
                <a:cs typeface="Courier New" pitchFamily="49" charset="0"/>
              </a:rPr>
              <a:t>(</a:t>
            </a:r>
            <a:r>
              <a:rPr lang="en-GB" sz="1862" b="1" dirty="0" err="1">
                <a:solidFill>
                  <a:srgbClr val="00528E"/>
                </a:solidFill>
                <a:latin typeface="Courier New" pitchFamily="49" charset="0"/>
                <a:cs typeface="Courier New" pitchFamily="49" charset="0"/>
              </a:rPr>
              <a:t>my.object</a:t>
            </a:r>
            <a:r>
              <a:rPr lang="en-GB" sz="1862" b="1" dirty="0">
                <a:solidFill>
                  <a:srgbClr val="00528E"/>
                </a:solidFill>
                <a:latin typeface="Courier New" pitchFamily="49" charset="0"/>
                <a:cs typeface="Courier New" pitchFamily="49" charset="0"/>
              </a:rPr>
              <a:t>)</a:t>
            </a:r>
          </a:p>
          <a:p>
            <a:pPr marL="456023" lvl="1" indent="0">
              <a:buNone/>
            </a:pPr>
            <a:r>
              <a:rPr lang="en-GB" sz="1862" dirty="0"/>
              <a:t>Deletes an object</a:t>
            </a:r>
          </a:p>
          <a:p>
            <a:pPr marL="0" indent="0">
              <a:buNone/>
            </a:pPr>
            <a:r>
              <a:rPr lang="en-GB" sz="1862" b="1" dirty="0">
                <a:solidFill>
                  <a:srgbClr val="00528E"/>
                </a:solidFill>
                <a:latin typeface="Courier New" pitchFamily="49" charset="0"/>
                <a:cs typeface="Courier New" pitchFamily="49" charset="0"/>
              </a:rPr>
              <a:t>head(</a:t>
            </a:r>
            <a:r>
              <a:rPr lang="en-GB" sz="1862" b="1" dirty="0" err="1">
                <a:solidFill>
                  <a:srgbClr val="00528E"/>
                </a:solidFill>
                <a:latin typeface="Courier New" pitchFamily="49" charset="0"/>
                <a:cs typeface="Courier New" pitchFamily="49" charset="0"/>
              </a:rPr>
              <a:t>my.dataframe</a:t>
            </a:r>
            <a:r>
              <a:rPr lang="en-GB" sz="1862" b="1" dirty="0">
                <a:solidFill>
                  <a:srgbClr val="00528E"/>
                </a:solidFill>
                <a:latin typeface="Courier New" pitchFamily="49" charset="0"/>
                <a:cs typeface="Courier New" pitchFamily="49" charset="0"/>
              </a:rPr>
              <a:t>)</a:t>
            </a:r>
          </a:p>
          <a:p>
            <a:pPr marL="456023" lvl="1" indent="0">
              <a:buNone/>
            </a:pPr>
            <a:r>
              <a:rPr lang="en-GB" sz="1862" dirty="0"/>
              <a:t>Shows the first 6 lines of a data frame</a:t>
            </a:r>
          </a:p>
          <a:p>
            <a:pPr marL="0" indent="0">
              <a:buNone/>
            </a:pPr>
            <a:r>
              <a:rPr lang="en-GB" sz="1862" b="1" dirty="0">
                <a:solidFill>
                  <a:srgbClr val="00528E"/>
                </a:solidFill>
                <a:latin typeface="Courier New" pitchFamily="49" charset="0"/>
                <a:cs typeface="Courier New" pitchFamily="49" charset="0"/>
              </a:rPr>
              <a:t>tail(</a:t>
            </a:r>
            <a:r>
              <a:rPr lang="en-GB" sz="1862" b="1" dirty="0" err="1">
                <a:solidFill>
                  <a:srgbClr val="00528E"/>
                </a:solidFill>
                <a:latin typeface="Courier New" pitchFamily="49" charset="0"/>
                <a:cs typeface="Courier New" pitchFamily="49" charset="0"/>
              </a:rPr>
              <a:t>my.dataframe</a:t>
            </a:r>
            <a:r>
              <a:rPr lang="en-GB" sz="1862" b="1" dirty="0">
                <a:solidFill>
                  <a:srgbClr val="00528E"/>
                </a:solidFill>
                <a:latin typeface="Courier New" pitchFamily="49" charset="0"/>
                <a:cs typeface="Courier New" pitchFamily="49" charset="0"/>
              </a:rPr>
              <a:t>)</a:t>
            </a:r>
          </a:p>
          <a:p>
            <a:pPr marL="456023" lvl="1" indent="0">
              <a:buNone/>
            </a:pPr>
            <a:r>
              <a:rPr lang="en-GB" sz="1862" dirty="0"/>
              <a:t>Shows the last 6 lines of a data frame</a:t>
            </a:r>
          </a:p>
          <a:p>
            <a:pPr marL="0" indent="0">
              <a:buNone/>
            </a:pPr>
            <a:r>
              <a:rPr lang="en-GB" sz="1862" b="1" dirty="0">
                <a:solidFill>
                  <a:srgbClr val="00528E"/>
                </a:solidFill>
                <a:latin typeface="Courier New" pitchFamily="49" charset="0"/>
                <a:cs typeface="Courier New" pitchFamily="49" charset="0"/>
              </a:rPr>
              <a:t>View(</a:t>
            </a:r>
            <a:r>
              <a:rPr lang="en-GB" sz="1862" b="1" dirty="0" err="1">
                <a:solidFill>
                  <a:srgbClr val="00528E"/>
                </a:solidFill>
                <a:latin typeface="Courier New" pitchFamily="49" charset="0"/>
                <a:cs typeface="Courier New" pitchFamily="49" charset="0"/>
              </a:rPr>
              <a:t>my.dataframe</a:t>
            </a:r>
            <a:r>
              <a:rPr lang="en-GB" sz="1862" b="1" dirty="0">
                <a:solidFill>
                  <a:srgbClr val="00528E"/>
                </a:solidFill>
                <a:latin typeface="Courier New" pitchFamily="49" charset="0"/>
                <a:cs typeface="Courier New" pitchFamily="49" charset="0"/>
              </a:rPr>
              <a:t>)</a:t>
            </a:r>
          </a:p>
          <a:p>
            <a:pPr marL="456023" lvl="1" indent="0">
              <a:buNone/>
            </a:pPr>
            <a:r>
              <a:rPr lang="en-GB" sz="1862" dirty="0"/>
              <a:t>Show the data frame in a grid-like window. Notice it’s View, not view. Very slow for large data sets and uses up a lot of memory.</a:t>
            </a:r>
          </a:p>
          <a:p>
            <a:pPr marL="0" indent="0">
              <a:buNone/>
            </a:pPr>
            <a:r>
              <a:rPr lang="en-GB" sz="1862" b="1" dirty="0" err="1">
                <a:solidFill>
                  <a:srgbClr val="00528E"/>
                </a:solidFill>
                <a:latin typeface="Courier New" pitchFamily="49" charset="0"/>
                <a:cs typeface="Courier New" pitchFamily="49" charset="0"/>
              </a:rPr>
              <a:t>my.edited.dataframe</a:t>
            </a:r>
            <a:r>
              <a:rPr lang="en-GB" sz="1862" b="1" dirty="0">
                <a:solidFill>
                  <a:srgbClr val="00528E"/>
                </a:solidFill>
                <a:latin typeface="Courier New" pitchFamily="49" charset="0"/>
                <a:cs typeface="Courier New" pitchFamily="49" charset="0"/>
              </a:rPr>
              <a:t> = edit(</a:t>
            </a:r>
            <a:r>
              <a:rPr lang="en-GB" sz="1862" b="1" dirty="0" err="1">
                <a:solidFill>
                  <a:srgbClr val="00528E"/>
                </a:solidFill>
                <a:latin typeface="Courier New" pitchFamily="49" charset="0"/>
                <a:cs typeface="Courier New" pitchFamily="49" charset="0"/>
              </a:rPr>
              <a:t>my.dataframe</a:t>
            </a:r>
            <a:r>
              <a:rPr lang="en-GB" sz="1862" b="1" dirty="0">
                <a:solidFill>
                  <a:srgbClr val="00528E"/>
                </a:solidFill>
                <a:latin typeface="Courier New" pitchFamily="49" charset="0"/>
                <a:cs typeface="Courier New" pitchFamily="49" charset="0"/>
              </a:rPr>
              <a:t>)</a:t>
            </a:r>
          </a:p>
          <a:p>
            <a:pPr marL="456023" lvl="1" indent="0">
              <a:buNone/>
            </a:pPr>
            <a:r>
              <a:rPr lang="en-GB" sz="1862" dirty="0"/>
              <a:t>Invokes the editor</a:t>
            </a:r>
          </a:p>
        </p:txBody>
      </p:sp>
      <p:sp>
        <p:nvSpPr>
          <p:cNvPr id="2" name="Date Placeholder 1">
            <a:extLst>
              <a:ext uri="{FF2B5EF4-FFF2-40B4-BE49-F238E27FC236}">
                <a16:creationId xmlns:a16="http://schemas.microsoft.com/office/drawing/2014/main" id="{3C84A3FE-1685-49FB-99E2-ED765468E32E}"/>
              </a:ext>
            </a:extLst>
          </p:cNvPr>
          <p:cNvSpPr>
            <a:spLocks noGrp="1"/>
          </p:cNvSpPr>
          <p:nvPr>
            <p:ph type="dt" sz="half" idx="14"/>
          </p:nvPr>
        </p:nvSpPr>
        <p:spPr/>
        <p:txBody>
          <a:bodyPr/>
          <a:lstStyle/>
          <a:p>
            <a:r>
              <a:rPr lang="en-US"/>
              <a:t>4th August 2022</a:t>
            </a:r>
            <a:endParaRPr lang="en-GB" dirty="0"/>
          </a:p>
        </p:txBody>
      </p:sp>
      <p:sp>
        <p:nvSpPr>
          <p:cNvPr id="3" name="Footer Placeholder 2">
            <a:extLst>
              <a:ext uri="{FF2B5EF4-FFF2-40B4-BE49-F238E27FC236}">
                <a16:creationId xmlns:a16="http://schemas.microsoft.com/office/drawing/2014/main" id="{1F5D9E0D-CC65-46EC-A2C4-66C54ACF00C2}"/>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1F45B6C1-BD80-44B6-BA14-F7A7B60F1EED}"/>
              </a:ext>
            </a:extLst>
          </p:cNvPr>
          <p:cNvSpPr>
            <a:spLocks noGrp="1"/>
          </p:cNvSpPr>
          <p:nvPr>
            <p:ph type="sldNum" sz="quarter" idx="12"/>
          </p:nvPr>
        </p:nvSpPr>
        <p:spPr/>
        <p:txBody>
          <a:bodyPr/>
          <a:lstStyle/>
          <a:p>
            <a:fld id="{0B868178-02AE-42FC-958D-6B8F13B60175}" type="slidenum">
              <a:rPr lang="en-GB" smtClean="0"/>
              <a:pPr/>
              <a:t>81</a:t>
            </a:fld>
            <a:endParaRPr lang="en-GB" dirty="0"/>
          </a:p>
        </p:txBody>
      </p:sp>
    </p:spTree>
    <p:extLst>
      <p:ext uri="{BB962C8B-B14F-4D97-AF65-F5344CB8AC3E}">
        <p14:creationId xmlns:p14="http://schemas.microsoft.com/office/powerpoint/2010/main" val="9144350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Saving Data</a:t>
            </a:r>
          </a:p>
        </p:txBody>
      </p:sp>
      <p:sp>
        <p:nvSpPr>
          <p:cNvPr id="3" name="Content Placeholder 2"/>
          <p:cNvSpPr>
            <a:spLocks noGrp="1"/>
          </p:cNvSpPr>
          <p:nvPr>
            <p:ph idx="1"/>
          </p:nvPr>
        </p:nvSpPr>
        <p:spPr/>
        <p:txBody>
          <a:bodyPr/>
          <a:lstStyle/>
          <a:p>
            <a:r>
              <a:rPr lang="en-GB" dirty="0"/>
              <a:t>Objects can be saved as individual ‘.</a:t>
            </a:r>
            <a:r>
              <a:rPr lang="en-GB" dirty="0" err="1"/>
              <a:t>Rdata</a:t>
            </a:r>
            <a:r>
              <a:rPr lang="en-GB" dirty="0"/>
              <a:t>’ files using</a:t>
            </a:r>
            <a:br>
              <a:rPr lang="en-GB" dirty="0"/>
            </a:br>
            <a:r>
              <a:rPr lang="en-GB" sz="1795" b="1" dirty="0" err="1">
                <a:solidFill>
                  <a:schemeClr val="accent1"/>
                </a:solidFill>
                <a:latin typeface="Courier New" pitchFamily="49" charset="0"/>
                <a:cs typeface="Courier New" pitchFamily="49" charset="0"/>
              </a:rPr>
              <a:t>saveRDS</a:t>
            </a:r>
            <a:r>
              <a:rPr lang="en-GB" sz="1795" b="1" dirty="0">
                <a:solidFill>
                  <a:schemeClr val="accent1"/>
                </a:solidFill>
                <a:latin typeface="Courier New" pitchFamily="49" charset="0"/>
                <a:cs typeface="Courier New" pitchFamily="49" charset="0"/>
              </a:rPr>
              <a:t>(</a:t>
            </a:r>
            <a:r>
              <a:rPr lang="en-GB" sz="1795" b="1" dirty="0" err="1">
                <a:solidFill>
                  <a:schemeClr val="accent1"/>
                </a:solidFill>
                <a:latin typeface="Courier New" pitchFamily="49" charset="0"/>
                <a:cs typeface="Courier New" pitchFamily="49" charset="0"/>
              </a:rPr>
              <a:t>my.object,”C</a:t>
            </a:r>
            <a:r>
              <a:rPr lang="en-GB" sz="1795" b="1" dirty="0">
                <a:solidFill>
                  <a:schemeClr val="accent1"/>
                </a:solidFill>
                <a:latin typeface="Courier New" pitchFamily="49" charset="0"/>
                <a:cs typeface="Courier New" pitchFamily="49" charset="0"/>
              </a:rPr>
              <a:t>:\\users\\</a:t>
            </a:r>
            <a:r>
              <a:rPr lang="en-GB" sz="1795" b="1" dirty="0" err="1">
                <a:solidFill>
                  <a:schemeClr val="accent1"/>
                </a:solidFill>
                <a:latin typeface="Courier New" pitchFamily="49" charset="0"/>
                <a:cs typeface="Courier New" pitchFamily="49" charset="0"/>
              </a:rPr>
              <a:t>Blaise</a:t>
            </a:r>
            <a:r>
              <a:rPr lang="en-GB" sz="1795" b="1" dirty="0">
                <a:solidFill>
                  <a:schemeClr val="accent1"/>
                </a:solidFill>
                <a:latin typeface="Courier New" pitchFamily="49" charset="0"/>
                <a:cs typeface="Courier New" pitchFamily="49" charset="0"/>
              </a:rPr>
              <a:t>\\</a:t>
            </a:r>
            <a:r>
              <a:rPr lang="en-GB" sz="1795" b="1" dirty="0" err="1">
                <a:solidFill>
                  <a:schemeClr val="accent1"/>
                </a:solidFill>
                <a:latin typeface="Courier New" pitchFamily="49" charset="0"/>
                <a:cs typeface="Courier New" pitchFamily="49" charset="0"/>
              </a:rPr>
              <a:t>my.object.Rdata</a:t>
            </a:r>
            <a:r>
              <a:rPr lang="en-GB" sz="1795" b="1" dirty="0">
                <a:solidFill>
                  <a:schemeClr val="accent1"/>
                </a:solidFill>
                <a:latin typeface="Courier New" pitchFamily="49" charset="0"/>
                <a:cs typeface="Courier New" pitchFamily="49" charset="0"/>
              </a:rPr>
              <a:t>”)</a:t>
            </a:r>
          </a:p>
          <a:p>
            <a:endParaRPr lang="en-GB" dirty="0"/>
          </a:p>
          <a:p>
            <a:r>
              <a:rPr lang="en-GB" dirty="0"/>
              <a:t>Data can be saved as CSV files</a:t>
            </a:r>
            <a:br>
              <a:rPr lang="en-GB" dirty="0"/>
            </a:br>
            <a:r>
              <a:rPr lang="en-GB" sz="1795" b="1" dirty="0">
                <a:solidFill>
                  <a:schemeClr val="accent1"/>
                </a:solidFill>
                <a:latin typeface="Courier New" pitchFamily="49" charset="0"/>
                <a:cs typeface="Courier New" pitchFamily="49" charset="0"/>
              </a:rPr>
              <a:t>write.csv(</a:t>
            </a:r>
            <a:r>
              <a:rPr lang="en-GB" sz="1795" b="1" dirty="0" err="1">
                <a:solidFill>
                  <a:schemeClr val="accent1"/>
                </a:solidFill>
                <a:latin typeface="Courier New" pitchFamily="49" charset="0"/>
                <a:cs typeface="Courier New" pitchFamily="49" charset="0"/>
              </a:rPr>
              <a:t>my.data,”C</a:t>
            </a:r>
            <a:r>
              <a:rPr lang="en-GB" sz="1795" b="1" dirty="0">
                <a:solidFill>
                  <a:schemeClr val="accent1"/>
                </a:solidFill>
                <a:latin typeface="Courier New" pitchFamily="49" charset="0"/>
                <a:cs typeface="Courier New" pitchFamily="49" charset="0"/>
              </a:rPr>
              <a:t>:\\users\\</a:t>
            </a:r>
            <a:r>
              <a:rPr lang="en-GB" sz="1795" b="1" dirty="0" err="1">
                <a:solidFill>
                  <a:schemeClr val="accent1"/>
                </a:solidFill>
                <a:latin typeface="Courier New" pitchFamily="49" charset="0"/>
                <a:cs typeface="Courier New" pitchFamily="49" charset="0"/>
              </a:rPr>
              <a:t>Blaise</a:t>
            </a:r>
            <a:r>
              <a:rPr lang="en-GB" sz="1795" b="1" dirty="0">
                <a:solidFill>
                  <a:schemeClr val="accent1"/>
                </a:solidFill>
                <a:latin typeface="Courier New" pitchFamily="49" charset="0"/>
                <a:cs typeface="Courier New" pitchFamily="49" charset="0"/>
              </a:rPr>
              <a:t>\\my.data.csv)</a:t>
            </a:r>
          </a:p>
          <a:p>
            <a:pPr marL="0" indent="0">
              <a:buNone/>
            </a:pPr>
            <a:endParaRPr lang="en-GB" sz="1795" b="1" dirty="0">
              <a:solidFill>
                <a:schemeClr val="accent1"/>
              </a:solidFill>
              <a:latin typeface="Courier New" pitchFamily="49" charset="0"/>
              <a:cs typeface="Courier New" pitchFamily="49" charset="0"/>
            </a:endParaRPr>
          </a:p>
          <a:p>
            <a:pPr marL="0" indent="0">
              <a:buNone/>
            </a:pPr>
            <a:r>
              <a:rPr lang="en-GB" dirty="0"/>
              <a:t>At the end of session the whole workspace is saved as an .</a:t>
            </a:r>
            <a:r>
              <a:rPr lang="en-GB" dirty="0" err="1"/>
              <a:t>Rdata</a:t>
            </a:r>
            <a:r>
              <a:rPr lang="en-GB" dirty="0"/>
              <a:t> file</a:t>
            </a:r>
          </a:p>
        </p:txBody>
      </p:sp>
      <p:sp>
        <p:nvSpPr>
          <p:cNvPr id="4" name="Date Placeholder 3">
            <a:extLst>
              <a:ext uri="{FF2B5EF4-FFF2-40B4-BE49-F238E27FC236}">
                <a16:creationId xmlns:a16="http://schemas.microsoft.com/office/drawing/2014/main" id="{CFCD1EA5-ADB4-4457-8A57-FE88E1F2A7DC}"/>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388F44C7-3BD7-43E6-880F-91DD74C464FC}"/>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F841FB98-141C-454C-AE61-016ED54F4AF4}"/>
              </a:ext>
            </a:extLst>
          </p:cNvPr>
          <p:cNvSpPr>
            <a:spLocks noGrp="1"/>
          </p:cNvSpPr>
          <p:nvPr>
            <p:ph type="sldNum" sz="quarter" idx="12"/>
          </p:nvPr>
        </p:nvSpPr>
        <p:spPr/>
        <p:txBody>
          <a:bodyPr/>
          <a:lstStyle/>
          <a:p>
            <a:fld id="{0B868178-02AE-42FC-958D-6B8F13B60175}" type="slidenum">
              <a:rPr lang="en-GB" smtClean="0"/>
              <a:pPr/>
              <a:t>82</a:t>
            </a:fld>
            <a:endParaRPr lang="en-GB" dirty="0"/>
          </a:p>
        </p:txBody>
      </p:sp>
    </p:spTree>
    <p:extLst>
      <p:ext uri="{BB962C8B-B14F-4D97-AF65-F5344CB8AC3E}">
        <p14:creationId xmlns:p14="http://schemas.microsoft.com/office/powerpoint/2010/main" val="3874480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Getting Help with R</a:t>
            </a:r>
          </a:p>
        </p:txBody>
      </p:sp>
      <p:sp>
        <p:nvSpPr>
          <p:cNvPr id="3" name="Content Placeholder 2"/>
          <p:cNvSpPr>
            <a:spLocks noGrp="1"/>
          </p:cNvSpPr>
          <p:nvPr>
            <p:ph idx="1"/>
          </p:nvPr>
        </p:nvSpPr>
        <p:spPr>
          <a:xfrm>
            <a:off x="2026575" y="1050056"/>
            <a:ext cx="8330571" cy="4940388"/>
          </a:xfrm>
        </p:spPr>
        <p:txBody>
          <a:bodyPr/>
          <a:lstStyle/>
          <a:p>
            <a:r>
              <a:rPr lang="en-GB" sz="1596" dirty="0">
                <a:solidFill>
                  <a:srgbClr val="00528E"/>
                </a:solidFill>
              </a:rPr>
              <a:t>R comes with an HTML help file that will be displayed in your browser</a:t>
            </a:r>
          </a:p>
          <a:p>
            <a:endParaRPr lang="en-GB" sz="1596" dirty="0">
              <a:solidFill>
                <a:srgbClr val="00528E"/>
              </a:solidFill>
            </a:endParaRPr>
          </a:p>
          <a:p>
            <a:r>
              <a:rPr lang="en-GB" sz="1596" dirty="0">
                <a:solidFill>
                  <a:srgbClr val="00528E"/>
                </a:solidFill>
              </a:rPr>
              <a:t>help(</a:t>
            </a:r>
            <a:r>
              <a:rPr lang="en-GB" sz="1596" dirty="0" err="1">
                <a:solidFill>
                  <a:srgbClr val="00528E"/>
                </a:solidFill>
              </a:rPr>
              <a:t>anyfunction</a:t>
            </a:r>
            <a:r>
              <a:rPr lang="en-GB" sz="1596" dirty="0">
                <a:solidFill>
                  <a:srgbClr val="00528E"/>
                </a:solidFill>
              </a:rPr>
              <a:t>)</a:t>
            </a:r>
            <a:r>
              <a:rPr lang="en-GB" sz="1596" dirty="0"/>
              <a:t> or </a:t>
            </a:r>
            <a:r>
              <a:rPr lang="en-GB" sz="1596" dirty="0">
                <a:solidFill>
                  <a:srgbClr val="00528E"/>
                </a:solidFill>
              </a:rPr>
              <a:t>?</a:t>
            </a:r>
            <a:r>
              <a:rPr lang="en-GB" sz="1596" dirty="0" err="1">
                <a:solidFill>
                  <a:srgbClr val="00528E"/>
                </a:solidFill>
              </a:rPr>
              <a:t>anyfunction</a:t>
            </a:r>
            <a:br>
              <a:rPr lang="en-GB" sz="1596" dirty="0">
                <a:solidFill>
                  <a:srgbClr val="00528E"/>
                </a:solidFill>
              </a:rPr>
            </a:br>
            <a:r>
              <a:rPr lang="en-GB" sz="1596" dirty="0">
                <a:solidFill>
                  <a:srgbClr val="00528E"/>
                </a:solidFill>
              </a:rPr>
              <a:t>use quotes for operators and special characters, </a:t>
            </a:r>
            <a:br>
              <a:rPr lang="en-GB" sz="1596" dirty="0">
                <a:solidFill>
                  <a:srgbClr val="00528E"/>
                </a:solidFill>
              </a:rPr>
            </a:br>
            <a:r>
              <a:rPr lang="en-GB" sz="1596" dirty="0">
                <a:solidFill>
                  <a:srgbClr val="00528E"/>
                </a:solidFill>
              </a:rPr>
              <a:t>e.g. help (“%*%”) or ?”%*%” (%*% is the operator for matrix multiplication)</a:t>
            </a:r>
          </a:p>
          <a:p>
            <a:endParaRPr lang="en-GB" sz="1596" dirty="0">
              <a:solidFill>
                <a:srgbClr val="00528E"/>
              </a:solidFill>
            </a:endParaRPr>
          </a:p>
          <a:p>
            <a:r>
              <a:rPr lang="en-GB" sz="1596" dirty="0">
                <a:solidFill>
                  <a:srgbClr val="00528E"/>
                </a:solidFill>
              </a:rPr>
              <a:t>??”any string” to search the R help file for any string (“” when string contains blanks)</a:t>
            </a:r>
          </a:p>
          <a:p>
            <a:endParaRPr lang="en-GB" sz="1596" dirty="0">
              <a:solidFill>
                <a:srgbClr val="00528E"/>
              </a:solidFill>
            </a:endParaRPr>
          </a:p>
          <a:p>
            <a:r>
              <a:rPr lang="en-GB" sz="1596" dirty="0"/>
              <a:t>StackOverflow.com – for programming questions</a:t>
            </a:r>
          </a:p>
          <a:p>
            <a:endParaRPr lang="en-GB" sz="1596" dirty="0"/>
          </a:p>
          <a:p>
            <a:r>
              <a:rPr lang="en-GB" sz="1596" dirty="0"/>
              <a:t>CrossValidated.com – for statistics questions</a:t>
            </a:r>
          </a:p>
          <a:p>
            <a:endParaRPr lang="en-GB" sz="1596" dirty="0"/>
          </a:p>
          <a:p>
            <a:r>
              <a:rPr lang="en-GB" sz="1596" dirty="0"/>
              <a:t>The R search engine </a:t>
            </a:r>
            <a:r>
              <a:rPr lang="en-GB" sz="1596" dirty="0">
                <a:hlinkClick r:id="rId2"/>
              </a:rPr>
              <a:t>http://www.rseek.org/</a:t>
            </a:r>
            <a:endParaRPr lang="en-GB" sz="1596" dirty="0"/>
          </a:p>
          <a:p>
            <a:endParaRPr lang="en-GB" sz="1596" dirty="0"/>
          </a:p>
          <a:p>
            <a:r>
              <a:rPr lang="en-GB" sz="1596" dirty="0"/>
              <a:t>R help mailing list at stat.ethz.ch/mailman/</a:t>
            </a:r>
            <a:r>
              <a:rPr lang="en-GB" sz="1596" dirty="0" err="1"/>
              <a:t>listinfo</a:t>
            </a:r>
            <a:r>
              <a:rPr lang="en-GB" sz="1596" dirty="0"/>
              <a:t>/r-help</a:t>
            </a:r>
          </a:p>
          <a:p>
            <a:pPr lvl="1"/>
            <a:r>
              <a:rPr lang="en-GB" sz="1596" dirty="0"/>
              <a:t>But only if you’re desperate!</a:t>
            </a:r>
          </a:p>
          <a:p>
            <a:pPr lvl="1"/>
            <a:endParaRPr lang="en-GB" sz="1596" dirty="0"/>
          </a:p>
          <a:p>
            <a:r>
              <a:rPr lang="en-GB" sz="1596" dirty="0"/>
              <a:t>Google, with R as the first search term</a:t>
            </a:r>
          </a:p>
          <a:p>
            <a:endParaRPr lang="en-GB" sz="1596" dirty="0"/>
          </a:p>
          <a:p>
            <a:r>
              <a:rPr lang="en-GB" sz="1596" dirty="0"/>
              <a:t>Google R style guide – how to write good R code</a:t>
            </a:r>
          </a:p>
          <a:p>
            <a:pPr lvl="1"/>
            <a:r>
              <a:rPr lang="en-GB" sz="1596" dirty="0">
                <a:hlinkClick r:id="rId3"/>
              </a:rPr>
              <a:t>http://google-styleguide.googlecode.com/svn/trunk/google-r-style.html</a:t>
            </a:r>
            <a:endParaRPr lang="en-GB" sz="1596" dirty="0"/>
          </a:p>
          <a:p>
            <a:pPr lvl="1"/>
            <a:endParaRPr lang="en-GB" sz="1596" dirty="0"/>
          </a:p>
          <a:p>
            <a:endParaRPr lang="en-GB" sz="1596" dirty="0"/>
          </a:p>
          <a:p>
            <a:endParaRPr lang="en-GB" sz="1596" dirty="0"/>
          </a:p>
        </p:txBody>
      </p:sp>
      <p:sp>
        <p:nvSpPr>
          <p:cNvPr id="4" name="Date Placeholder 3">
            <a:extLst>
              <a:ext uri="{FF2B5EF4-FFF2-40B4-BE49-F238E27FC236}">
                <a16:creationId xmlns:a16="http://schemas.microsoft.com/office/drawing/2014/main" id="{7D6D8690-30EB-4B4B-A4B2-65A7D359CB48}"/>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C197934B-E7A2-4439-8697-2F092CA85B7B}"/>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D314D2AF-84DD-4B99-B5A6-B1C3CE98D035}"/>
              </a:ext>
            </a:extLst>
          </p:cNvPr>
          <p:cNvSpPr>
            <a:spLocks noGrp="1"/>
          </p:cNvSpPr>
          <p:nvPr>
            <p:ph type="sldNum" sz="quarter" idx="12"/>
          </p:nvPr>
        </p:nvSpPr>
        <p:spPr/>
        <p:txBody>
          <a:bodyPr/>
          <a:lstStyle/>
          <a:p>
            <a:fld id="{0B868178-02AE-42FC-958D-6B8F13B60175}" type="slidenum">
              <a:rPr lang="en-GB" smtClean="0"/>
              <a:pPr/>
              <a:t>83</a:t>
            </a:fld>
            <a:endParaRPr lang="en-GB" dirty="0"/>
          </a:p>
        </p:txBody>
      </p:sp>
    </p:spTree>
    <p:extLst>
      <p:ext uri="{BB962C8B-B14F-4D97-AF65-F5344CB8AC3E}">
        <p14:creationId xmlns:p14="http://schemas.microsoft.com/office/powerpoint/2010/main" val="19277881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 Packages</a:t>
            </a:r>
          </a:p>
        </p:txBody>
      </p:sp>
      <p:sp>
        <p:nvSpPr>
          <p:cNvPr id="3" name="Content Placeholder 2"/>
          <p:cNvSpPr>
            <a:spLocks noGrp="1"/>
          </p:cNvSpPr>
          <p:nvPr>
            <p:ph idx="1"/>
          </p:nvPr>
        </p:nvSpPr>
        <p:spPr>
          <a:xfrm>
            <a:off x="1953982" y="1050056"/>
            <a:ext cx="8547133" cy="5051667"/>
          </a:xfrm>
        </p:spPr>
        <p:txBody>
          <a:bodyPr/>
          <a:lstStyle/>
          <a:p>
            <a:r>
              <a:rPr lang="en-GB" sz="1995" dirty="0"/>
              <a:t>R has a core language and additional functionality in the form of </a:t>
            </a:r>
            <a:r>
              <a:rPr lang="en-GB" sz="1995" i="1" dirty="0"/>
              <a:t>packages</a:t>
            </a:r>
            <a:br>
              <a:rPr lang="en-GB" sz="1995" i="1" dirty="0"/>
            </a:br>
            <a:r>
              <a:rPr lang="en-GB" sz="1995" i="1" dirty="0"/>
              <a:t>(see at the end of this deck for a curated list)</a:t>
            </a:r>
            <a:br>
              <a:rPr lang="en-GB" sz="1995" i="1" dirty="0"/>
            </a:br>
            <a:endParaRPr lang="en-GB" sz="1995" i="1" dirty="0"/>
          </a:p>
          <a:p>
            <a:r>
              <a:rPr lang="en-GB" sz="1995" dirty="0"/>
              <a:t>When installed R has a number of useful packages installed</a:t>
            </a:r>
            <a:br>
              <a:rPr lang="en-GB" sz="1995" dirty="0"/>
            </a:br>
            <a:endParaRPr lang="en-GB" sz="1995" dirty="0"/>
          </a:p>
          <a:p>
            <a:r>
              <a:rPr lang="en-GB" sz="1995" dirty="0"/>
              <a:t>Additional packages can be securely downloaded from within R</a:t>
            </a:r>
            <a:br>
              <a:rPr lang="en-GB" sz="1995" dirty="0"/>
            </a:br>
            <a:endParaRPr lang="en-GB" sz="1995" dirty="0"/>
          </a:p>
          <a:p>
            <a:r>
              <a:rPr lang="en-GB" sz="1596" b="1" dirty="0" err="1">
                <a:solidFill>
                  <a:srgbClr val="00528E"/>
                </a:solidFill>
                <a:latin typeface="Courier New" pitchFamily="49" charset="0"/>
                <a:cs typeface="Courier New" pitchFamily="49" charset="0"/>
              </a:rPr>
              <a:t>install.packages</a:t>
            </a:r>
            <a:r>
              <a:rPr lang="en-GB" sz="1596" b="1" dirty="0">
                <a:solidFill>
                  <a:srgbClr val="00528E"/>
                </a:solidFill>
                <a:latin typeface="Courier New" pitchFamily="49" charset="0"/>
                <a:cs typeface="Courier New" pitchFamily="49" charset="0"/>
              </a:rPr>
              <a:t>(‘ggplot2’) </a:t>
            </a:r>
            <a:r>
              <a:rPr lang="en-GB" sz="1995" dirty="0"/>
              <a:t>downloads the package ggplot2 and checks its MD5 checksum to make sure it has not been tampered with</a:t>
            </a:r>
            <a:br>
              <a:rPr lang="en-GB" sz="1995" dirty="0"/>
            </a:br>
            <a:endParaRPr lang="en-GB" sz="1995" dirty="0"/>
          </a:p>
          <a:p>
            <a:r>
              <a:rPr lang="en-GB" sz="1995" dirty="0"/>
              <a:t>You will be asked to choose a mirror site. Pick one in the UK. If it’s busy, pick another one.</a:t>
            </a:r>
            <a:br>
              <a:rPr lang="en-GB" sz="1995" dirty="0"/>
            </a:br>
            <a:endParaRPr lang="en-GB" sz="1995" dirty="0"/>
          </a:p>
          <a:p>
            <a:r>
              <a:rPr lang="en-GB" sz="1596" b="1" dirty="0">
                <a:solidFill>
                  <a:srgbClr val="00528E"/>
                </a:solidFill>
                <a:latin typeface="Courier New" pitchFamily="49" charset="0"/>
                <a:cs typeface="Courier New" pitchFamily="49" charset="0"/>
              </a:rPr>
              <a:t>library(ggplot2)</a:t>
            </a:r>
            <a:r>
              <a:rPr lang="en-GB" sz="1995" dirty="0"/>
              <a:t> loads the package ready for use</a:t>
            </a:r>
          </a:p>
        </p:txBody>
      </p:sp>
      <p:sp>
        <p:nvSpPr>
          <p:cNvPr id="4" name="Date Placeholder 3">
            <a:extLst>
              <a:ext uri="{FF2B5EF4-FFF2-40B4-BE49-F238E27FC236}">
                <a16:creationId xmlns:a16="http://schemas.microsoft.com/office/drawing/2014/main" id="{DCB6903A-7C9C-47F5-8B9F-4C439DB77EB6}"/>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3052AF9A-AA51-4100-BCCF-9A4B0EA4C0F9}"/>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EB0FBC61-8F6F-45C0-905B-8150DEB29F98}"/>
              </a:ext>
            </a:extLst>
          </p:cNvPr>
          <p:cNvSpPr>
            <a:spLocks noGrp="1"/>
          </p:cNvSpPr>
          <p:nvPr>
            <p:ph type="sldNum" sz="quarter" idx="12"/>
          </p:nvPr>
        </p:nvSpPr>
        <p:spPr/>
        <p:txBody>
          <a:bodyPr/>
          <a:lstStyle/>
          <a:p>
            <a:fld id="{0B868178-02AE-42FC-958D-6B8F13B60175}" type="slidenum">
              <a:rPr lang="en-GB" smtClean="0"/>
              <a:pPr/>
              <a:t>84</a:t>
            </a:fld>
            <a:endParaRPr lang="en-GB" dirty="0"/>
          </a:p>
        </p:txBody>
      </p:sp>
    </p:spTree>
    <p:extLst>
      <p:ext uri="{BB962C8B-B14F-4D97-AF65-F5344CB8AC3E}">
        <p14:creationId xmlns:p14="http://schemas.microsoft.com/office/powerpoint/2010/main" val="35070233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Read this free eBook: </a:t>
            </a:r>
            <a:r>
              <a:rPr lang="en-GB" dirty="0">
                <a:hlinkClick r:id="rId2"/>
              </a:rPr>
              <a:t>http://r4ds.had.co.nz</a:t>
            </a:r>
            <a:r>
              <a:rPr lang="en-GB" dirty="0"/>
              <a:t>  </a:t>
            </a:r>
          </a:p>
        </p:txBody>
      </p:sp>
      <p:pic>
        <p:nvPicPr>
          <p:cNvPr id="4" name="Content Placeholder 3"/>
          <p:cNvPicPr>
            <a:picLocks noGrp="1" noChangeAspect="1"/>
          </p:cNvPicPr>
          <p:nvPr>
            <p:ph idx="1"/>
          </p:nvPr>
        </p:nvPicPr>
        <p:blipFill>
          <a:blip r:embed="rId3"/>
          <a:stretch>
            <a:fillRect/>
          </a:stretch>
        </p:blipFill>
        <p:spPr>
          <a:xfrm>
            <a:off x="2178762" y="1520120"/>
            <a:ext cx="7882100" cy="4433682"/>
          </a:xfrm>
          <a:prstGeom prst="rect">
            <a:avLst/>
          </a:prstGeom>
        </p:spPr>
      </p:pic>
      <p:sp>
        <p:nvSpPr>
          <p:cNvPr id="3" name="Date Placeholder 2">
            <a:extLst>
              <a:ext uri="{FF2B5EF4-FFF2-40B4-BE49-F238E27FC236}">
                <a16:creationId xmlns:a16="http://schemas.microsoft.com/office/drawing/2014/main" id="{DDC5B3FD-0FF0-41EA-A3D1-1D8473BF3F20}"/>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D293A284-9A73-45A2-9DE6-65D06513777D}"/>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716F4AE8-0507-48B7-8FD8-6FF31A73E4DD}"/>
              </a:ext>
            </a:extLst>
          </p:cNvPr>
          <p:cNvSpPr>
            <a:spLocks noGrp="1"/>
          </p:cNvSpPr>
          <p:nvPr>
            <p:ph type="sldNum" sz="quarter" idx="12"/>
          </p:nvPr>
        </p:nvSpPr>
        <p:spPr/>
        <p:txBody>
          <a:bodyPr/>
          <a:lstStyle/>
          <a:p>
            <a:fld id="{0B868178-02AE-42FC-958D-6B8F13B60175}" type="slidenum">
              <a:rPr lang="en-GB" smtClean="0"/>
              <a:pPr/>
              <a:t>85</a:t>
            </a:fld>
            <a:endParaRPr lang="en-GB" dirty="0"/>
          </a:p>
        </p:txBody>
      </p:sp>
    </p:spTree>
    <p:extLst>
      <p:ext uri="{BB962C8B-B14F-4D97-AF65-F5344CB8AC3E}">
        <p14:creationId xmlns:p14="http://schemas.microsoft.com/office/powerpoint/2010/main" val="31214894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4" name="Text Placeholder 3"/>
          <p:cNvSpPr>
            <a:spLocks noGrp="1"/>
          </p:cNvSpPr>
          <p:nvPr>
            <p:ph type="body" idx="1"/>
          </p:nvPr>
        </p:nvSpPr>
        <p:spPr/>
        <p:txBody>
          <a:bodyPr/>
          <a:lstStyle/>
          <a:p>
            <a:endParaRPr lang="en-GB"/>
          </a:p>
        </p:txBody>
      </p:sp>
    </p:spTree>
    <p:extLst>
      <p:ext uri="{BB962C8B-B14F-4D97-AF65-F5344CB8AC3E}">
        <p14:creationId xmlns:p14="http://schemas.microsoft.com/office/powerpoint/2010/main" val="22765758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Useful R Packages</a:t>
            </a:r>
          </a:p>
        </p:txBody>
      </p:sp>
      <p:sp>
        <p:nvSpPr>
          <p:cNvPr id="3" name="Content Placeholder 2"/>
          <p:cNvSpPr>
            <a:spLocks noGrp="1"/>
          </p:cNvSpPr>
          <p:nvPr>
            <p:ph idx="1"/>
          </p:nvPr>
        </p:nvSpPr>
        <p:spPr/>
        <p:txBody>
          <a:bodyPr/>
          <a:lstStyle/>
          <a:p>
            <a:r>
              <a:rPr lang="en-GB" sz="2128" dirty="0"/>
              <a:t>Hadley Wickham’s </a:t>
            </a:r>
            <a:r>
              <a:rPr lang="en-GB" sz="2128" dirty="0" err="1"/>
              <a:t>tidyverse</a:t>
            </a:r>
            <a:r>
              <a:rPr lang="en-GB" sz="2128" dirty="0"/>
              <a:t> package contains a comprehensive set of packages for data manipulation (</a:t>
            </a:r>
            <a:r>
              <a:rPr lang="en-GB" sz="2128" dirty="0" err="1"/>
              <a:t>dplyr</a:t>
            </a:r>
            <a:r>
              <a:rPr lang="en-GB" sz="2128" dirty="0"/>
              <a:t>), graphics (ggplot2) and a better version of data frames (</a:t>
            </a:r>
            <a:r>
              <a:rPr lang="en-GB" sz="2128" dirty="0" err="1"/>
              <a:t>tibble</a:t>
            </a:r>
            <a:r>
              <a:rPr lang="en-GB" sz="2128" dirty="0"/>
              <a:t>).</a:t>
            </a:r>
          </a:p>
          <a:p>
            <a:endParaRPr lang="en-GB" sz="2128" dirty="0"/>
          </a:p>
          <a:p>
            <a:r>
              <a:rPr lang="en-GB" sz="2128" dirty="0"/>
              <a:t>The </a:t>
            </a:r>
            <a:r>
              <a:rPr lang="en-GB" sz="2128" dirty="0" err="1"/>
              <a:t>data.table</a:t>
            </a:r>
            <a:r>
              <a:rPr lang="en-GB" sz="2128" dirty="0"/>
              <a:t> package is optimised for handling large data sets.</a:t>
            </a:r>
          </a:p>
          <a:p>
            <a:endParaRPr lang="en-GB" sz="2128" dirty="0"/>
          </a:p>
          <a:p>
            <a:r>
              <a:rPr lang="en-GB" sz="2128" dirty="0"/>
              <a:t>Jenny Bryan, Statistics Professor in Vancouver, </a:t>
            </a:r>
            <a:r>
              <a:rPr lang="en-GB" sz="2128" dirty="0">
                <a:hlinkClick r:id="rId2"/>
              </a:rPr>
              <a:t>maintains a GitHub repository of useful R software</a:t>
            </a:r>
            <a:r>
              <a:rPr lang="en-GB" sz="2128" dirty="0"/>
              <a:t> and is active on Twitter.</a:t>
            </a:r>
          </a:p>
          <a:p>
            <a:endParaRPr lang="en-GB" sz="2128" dirty="0"/>
          </a:p>
          <a:p>
            <a:r>
              <a:rPr lang="en-GB" sz="2128" dirty="0"/>
              <a:t>Sharon </a:t>
            </a:r>
            <a:r>
              <a:rPr lang="en-GB" sz="2128" dirty="0" err="1"/>
              <a:t>Machlis</a:t>
            </a:r>
            <a:r>
              <a:rPr lang="en-GB" sz="2128" dirty="0"/>
              <a:t> from Computerworld has an </a:t>
            </a:r>
            <a:r>
              <a:rPr lang="en-GB" sz="2128" dirty="0">
                <a:hlinkClick r:id="rId3"/>
              </a:rPr>
              <a:t>article about useful R packages</a:t>
            </a:r>
            <a:r>
              <a:rPr lang="en-GB" sz="2128" dirty="0"/>
              <a:t> for data import, wrangling and visualisation (accessed 31/07/2018).</a:t>
            </a:r>
            <a:br>
              <a:rPr lang="en-GB" sz="2394" dirty="0"/>
            </a:br>
            <a:r>
              <a:rPr lang="en-GB" sz="1330" u="sng" dirty="0">
                <a:hlinkClick r:id="rId3"/>
              </a:rPr>
              <a:t>https://www.computerworld.com/article/2921176/business-intelligence/great-r-packages-for-data-import-wrangling-visualization.html</a:t>
            </a:r>
            <a:endParaRPr lang="en-GB" sz="1330" dirty="0"/>
          </a:p>
          <a:p>
            <a:endParaRPr lang="en-GB" dirty="0"/>
          </a:p>
        </p:txBody>
      </p:sp>
      <p:sp>
        <p:nvSpPr>
          <p:cNvPr id="4" name="Date Placeholder 3">
            <a:extLst>
              <a:ext uri="{FF2B5EF4-FFF2-40B4-BE49-F238E27FC236}">
                <a16:creationId xmlns:a16="http://schemas.microsoft.com/office/drawing/2014/main" id="{3DEE324A-B154-45AD-9B3D-5C062A2DFDBC}"/>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FB848479-63D9-4305-812D-D00BDD857007}"/>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E7A43F3D-AA67-400E-BA70-BC9C83CFB318}"/>
              </a:ext>
            </a:extLst>
          </p:cNvPr>
          <p:cNvSpPr>
            <a:spLocks noGrp="1"/>
          </p:cNvSpPr>
          <p:nvPr>
            <p:ph type="sldNum" sz="quarter" idx="12"/>
          </p:nvPr>
        </p:nvSpPr>
        <p:spPr/>
        <p:txBody>
          <a:bodyPr/>
          <a:lstStyle/>
          <a:p>
            <a:fld id="{0B868178-02AE-42FC-958D-6B8F13B60175}" type="slidenum">
              <a:rPr lang="en-GB" smtClean="0"/>
              <a:pPr/>
              <a:t>87</a:t>
            </a:fld>
            <a:endParaRPr lang="en-GB" dirty="0"/>
          </a:p>
        </p:txBody>
      </p:sp>
    </p:spTree>
    <p:extLst>
      <p:ext uri="{BB962C8B-B14F-4D97-AF65-F5344CB8AC3E}">
        <p14:creationId xmlns:p14="http://schemas.microsoft.com/office/powerpoint/2010/main" val="6974985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470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Report from the Coalface: From R to Spark ML</a:t>
            </a:r>
          </a:p>
        </p:txBody>
      </p:sp>
      <p:sp>
        <p:nvSpPr>
          <p:cNvPr id="3" name="Content Placeholder 2"/>
          <p:cNvSpPr>
            <a:spLocks noGrp="1"/>
          </p:cNvSpPr>
          <p:nvPr>
            <p:ph idx="1"/>
          </p:nvPr>
        </p:nvSpPr>
        <p:spPr/>
        <p:txBody>
          <a:bodyPr/>
          <a:lstStyle/>
          <a:p>
            <a:r>
              <a:rPr lang="en-GB" sz="2394" dirty="0"/>
              <a:t>A team of developers/analysts build a naïve Bayes classifier in R (e1071 package) using numerical and categorical features</a:t>
            </a:r>
          </a:p>
          <a:p>
            <a:r>
              <a:rPr lang="en-GB" sz="2394" dirty="0"/>
              <a:t>They couldn’t use the model to score the data in a Hadoop environment and had to rebuilt the model in Spark ML</a:t>
            </a:r>
          </a:p>
          <a:p>
            <a:r>
              <a:rPr lang="en-GB" sz="2394" dirty="0"/>
              <a:t>The Spark ML method can only use categorical features encoded as numbers</a:t>
            </a:r>
            <a:br>
              <a:rPr lang="en-GB" sz="2394" dirty="0"/>
            </a:br>
            <a:r>
              <a:rPr lang="en-GB" sz="2394" i="1" dirty="0"/>
              <a:t>(the team interpreted this as any numbers are fine, i.e. numerical features can be used too)</a:t>
            </a:r>
          </a:p>
          <a:p>
            <a:r>
              <a:rPr lang="en-GB" sz="2394" dirty="0"/>
              <a:t>The team converted the categorical features into numbers and </a:t>
            </a:r>
            <a:r>
              <a:rPr lang="en-GB" sz="2394" i="1" dirty="0"/>
              <a:t>kept the numerical features as they were</a:t>
            </a:r>
            <a:r>
              <a:rPr lang="en-GB" sz="2394" dirty="0"/>
              <a:t> </a:t>
            </a:r>
          </a:p>
          <a:p>
            <a:r>
              <a:rPr lang="en-GB" sz="2394" dirty="0"/>
              <a:t>Luckily they had negative values in their numerical features which the Spark ML method refused to accept – this is when they asked for help…</a:t>
            </a:r>
          </a:p>
        </p:txBody>
      </p:sp>
      <p:sp>
        <p:nvSpPr>
          <p:cNvPr id="4" name="Date Placeholder 3">
            <a:extLst>
              <a:ext uri="{FF2B5EF4-FFF2-40B4-BE49-F238E27FC236}">
                <a16:creationId xmlns:a16="http://schemas.microsoft.com/office/drawing/2014/main" id="{C49AF242-1D98-413D-96AB-047E627D760E}"/>
              </a:ext>
            </a:extLst>
          </p:cNvPr>
          <p:cNvSpPr>
            <a:spLocks noGrp="1"/>
          </p:cNvSpPr>
          <p:nvPr>
            <p:ph type="dt" sz="half" idx="14"/>
          </p:nvPr>
        </p:nvSpPr>
        <p:spPr/>
        <p:txBody>
          <a:bodyPr/>
          <a:lstStyle/>
          <a:p>
            <a:r>
              <a:rPr lang="en-US"/>
              <a:t>4th August 2022</a:t>
            </a:r>
            <a:endParaRPr lang="en-GB" dirty="0"/>
          </a:p>
        </p:txBody>
      </p:sp>
      <p:sp>
        <p:nvSpPr>
          <p:cNvPr id="5" name="Footer Placeholder 4">
            <a:extLst>
              <a:ext uri="{FF2B5EF4-FFF2-40B4-BE49-F238E27FC236}">
                <a16:creationId xmlns:a16="http://schemas.microsoft.com/office/drawing/2014/main" id="{548316BB-E1EB-44BE-898A-128B30FFD0D5}"/>
              </a:ext>
            </a:extLst>
          </p:cNvPr>
          <p:cNvSpPr>
            <a:spLocks noGrp="1"/>
          </p:cNvSpPr>
          <p:nvPr>
            <p:ph type="ftr" sz="quarter" idx="13"/>
          </p:nvPr>
        </p:nvSpPr>
        <p:spPr/>
        <p:txBody>
          <a:bodyPr/>
          <a:lstStyle/>
          <a:p>
            <a:r>
              <a:rPr lang="en-GB"/>
              <a:t>Best Practice Analytics (Detlef Nauck, BT)</a:t>
            </a:r>
            <a:endParaRPr lang="en-GB" dirty="0"/>
          </a:p>
        </p:txBody>
      </p:sp>
      <p:sp>
        <p:nvSpPr>
          <p:cNvPr id="6" name="Slide Number Placeholder 5">
            <a:extLst>
              <a:ext uri="{FF2B5EF4-FFF2-40B4-BE49-F238E27FC236}">
                <a16:creationId xmlns:a16="http://schemas.microsoft.com/office/drawing/2014/main" id="{F5BAD600-66E4-4963-B110-6476CFBA0974}"/>
              </a:ext>
            </a:extLst>
          </p:cNvPr>
          <p:cNvSpPr>
            <a:spLocks noGrp="1"/>
          </p:cNvSpPr>
          <p:nvPr>
            <p:ph type="sldNum" sz="quarter" idx="12"/>
          </p:nvPr>
        </p:nvSpPr>
        <p:spPr/>
        <p:txBody>
          <a:bodyPr/>
          <a:lstStyle/>
          <a:p>
            <a:fld id="{0B868178-02AE-42FC-958D-6B8F13B60175}" type="slidenum">
              <a:rPr lang="en-GB" smtClean="0"/>
              <a:pPr/>
              <a:t>9</a:t>
            </a:fld>
            <a:endParaRPr lang="en-GB" dirty="0"/>
          </a:p>
        </p:txBody>
      </p:sp>
    </p:spTree>
    <p:extLst>
      <p:ext uri="{BB962C8B-B14F-4D97-AF65-F5344CB8AC3E}">
        <p14:creationId xmlns:p14="http://schemas.microsoft.com/office/powerpoint/2010/main" val="894708265"/>
      </p:ext>
    </p:extLst>
  </p:cSld>
  <p:clrMapOvr>
    <a:masterClrMapping/>
  </p:clrMapOvr>
</p:sld>
</file>

<file path=ppt/theme/theme1.xml><?xml version="1.0" encoding="utf-8"?>
<a:theme xmlns:a="http://schemas.openxmlformats.org/drawingml/2006/main" name="BT_ppt_widescreen_mountain">
  <a:themeElements>
    <a:clrScheme name="BT">
      <a:dk1>
        <a:srgbClr val="000000"/>
      </a:dk1>
      <a:lt1>
        <a:srgbClr val="FFFFFF"/>
      </a:lt1>
      <a:dk2>
        <a:srgbClr val="000000"/>
      </a:dk2>
      <a:lt2>
        <a:srgbClr val="3C3C3B"/>
      </a:lt2>
      <a:accent1>
        <a:srgbClr val="5514B3"/>
      </a:accent1>
      <a:accent2>
        <a:srgbClr val="FF6EFF"/>
      </a:accent2>
      <a:accent3>
        <a:srgbClr val="00A0D6"/>
      </a:accent3>
      <a:accent4>
        <a:srgbClr val="000000"/>
      </a:accent4>
      <a:accent5>
        <a:srgbClr val="9D9D9D"/>
      </a:accent5>
      <a:accent6>
        <a:srgbClr val="DADADA"/>
      </a:accent6>
      <a:hlink>
        <a:srgbClr val="5514B3"/>
      </a:hlink>
      <a:folHlink>
        <a:srgbClr val="FF6E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rtlCol="0" anchor="b" anchorCtr="0">
        <a:noAutofit/>
      </a:bodyPr>
      <a:lstStyle>
        <a:defPPr algn="l">
          <a:defRPr smtClean="0"/>
        </a:defPPr>
      </a:lstStyle>
    </a:txDef>
  </a:objectDefaults>
  <a:extraClrSchemeLst/>
  <a:extLst>
    <a:ext uri="{05A4C25C-085E-4340-85A3-A5531E510DB2}">
      <thm15:themeFamily xmlns:thm15="http://schemas.microsoft.com/office/thememl/2012/main" name="AppData.pptx" id="{9863575C-D9F9-4888-A187-D217F888CB6B}" vid="{A510AB80-BDEE-4ACE-83AF-6481B2D0802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BT Powerpoint Template Detlef Nauck</Template>
  <TotalTime>27</TotalTime>
  <Words>6994</Words>
  <Application>Microsoft Office PowerPoint</Application>
  <PresentationFormat>Custom</PresentationFormat>
  <Paragraphs>760</Paragraphs>
  <Slides>88</Slides>
  <Notes>22</Notes>
  <HiddenSlides>36</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88</vt:i4>
      </vt:variant>
    </vt:vector>
  </HeadingPairs>
  <TitlesOfParts>
    <vt:vector size="98" baseType="lpstr">
      <vt:lpstr>Arial</vt:lpstr>
      <vt:lpstr>Calibri</vt:lpstr>
      <vt:lpstr>Cambria Math</vt:lpstr>
      <vt:lpstr>Century Gothic</vt:lpstr>
      <vt:lpstr>Comic Sans MS</vt:lpstr>
      <vt:lpstr>Courier New</vt:lpstr>
      <vt:lpstr>Lucida Console</vt:lpstr>
      <vt:lpstr>Times New Roman</vt:lpstr>
      <vt:lpstr>Wingdings</vt:lpstr>
      <vt:lpstr>BT_ppt_widescreen_mountain</vt:lpstr>
      <vt:lpstr>Best Practice Analytics Part 2 - Data Quality Assertions and Exploratory Analysis</vt:lpstr>
      <vt:lpstr>Dodgy Data</vt:lpstr>
      <vt:lpstr>Dodgy Data </vt:lpstr>
      <vt:lpstr>PowerPoint Presentation</vt:lpstr>
      <vt:lpstr>Typical Data Sources in Enterprises</vt:lpstr>
      <vt:lpstr>“Your ML model is only as good  as the data that goes into it.  So an important part of ML is  engineering great features.”  (Cassie Kozyrkov: Making Friends with Machine Learning) </vt:lpstr>
      <vt:lpstr>A Report from the Coalface: Naïve Bayes in R</vt:lpstr>
      <vt:lpstr>A Report from the Coalface: Naïve Bayes in Spark ML</vt:lpstr>
      <vt:lpstr>A Report from the Coalface: From R to Spark ML</vt:lpstr>
      <vt:lpstr>Some Learning Algorithms Complain about Wrong Data</vt:lpstr>
      <vt:lpstr>Data Quality Issues in Enterprises</vt:lpstr>
      <vt:lpstr>Test Driven Analytics</vt:lpstr>
      <vt:lpstr>Testing in Data Science</vt:lpstr>
      <vt:lpstr>Making Sure Your Data is Correct</vt:lpstr>
      <vt:lpstr>Making Assertions about Data</vt:lpstr>
      <vt:lpstr>Assertive Programming</vt:lpstr>
      <vt:lpstr>TDDA – Test Driven Data Analysis </vt:lpstr>
      <vt:lpstr>R Packages for Assertive Programming</vt:lpstr>
      <vt:lpstr>Making Assertions about Data</vt:lpstr>
      <vt:lpstr>Data Quality Tests Using an R Function (nycflights13)</vt:lpstr>
      <vt:lpstr>Assertive R Programming with assertr</vt:lpstr>
      <vt:lpstr>assertr – verify()  tests conditions on a data frame</vt:lpstr>
      <vt:lpstr>… but if it fails it cannot point to the offending value</vt:lpstr>
      <vt:lpstr>assertr – assert() tests a predicate on a list of columns (using the select() function from dplyr)</vt:lpstr>
      <vt:lpstr>assertr – insist() dynamically determine a predicate function</vt:lpstr>
      <vt:lpstr>Hadley Wickham’s R Package assertthat</vt:lpstr>
      <vt:lpstr>Pandas Profiling Python library https://github.com/pandas-profiling/pandas-profiling</vt:lpstr>
      <vt:lpstr>TopNotch – Data Quality in a Repository (https://github.com/blackrock/TopNotch) </vt:lpstr>
      <vt:lpstr>Quilt – Open Source Data Versioning Service (http://quiltdata.com) </vt:lpstr>
      <vt:lpstr>Exploratory Data Analysis</vt:lpstr>
      <vt:lpstr>This is about what to do when you get some data</vt:lpstr>
      <vt:lpstr>Let’s Look at Some Data</vt:lpstr>
      <vt:lpstr>Let’s Look at Some Data</vt:lpstr>
      <vt:lpstr>Types of Data</vt:lpstr>
      <vt:lpstr>What You Can or Cannot Do</vt:lpstr>
      <vt:lpstr>Some Key Points on Data Types</vt:lpstr>
      <vt:lpstr>Missing Values</vt:lpstr>
      <vt:lpstr>How to Become Familiar with Data</vt:lpstr>
      <vt:lpstr>Example Data: The Air Quality Data Set</vt:lpstr>
      <vt:lpstr>JupyTER Notebook ExamplE</vt:lpstr>
      <vt:lpstr>One Variable: Histograms</vt:lpstr>
      <vt:lpstr>The Bin Width Determines the Level of Detail</vt:lpstr>
      <vt:lpstr>Histograms in Excel</vt:lpstr>
      <vt:lpstr>Alternative for a Histogram: Density Plot</vt:lpstr>
      <vt:lpstr>One Variable: Boxplots</vt:lpstr>
      <vt:lpstr>One Variable: Side-by-Side Boxplots</vt:lpstr>
      <vt:lpstr>Two Variables: Scatterplot</vt:lpstr>
      <vt:lpstr>Two Variables: Scatter Plots</vt:lpstr>
      <vt:lpstr>Two Variables: Scatterplot Coloured by Third Variable</vt:lpstr>
      <vt:lpstr>Scatterplots in Excel</vt:lpstr>
      <vt:lpstr>Multiple Variables: Scatter Plot Matrix</vt:lpstr>
      <vt:lpstr>Multiple Variables: Scatter Plot Matrix</vt:lpstr>
      <vt:lpstr>Single-Variable Descriptions of Data</vt:lpstr>
      <vt:lpstr>Single-value Description for an R Data Frame</vt:lpstr>
      <vt:lpstr>Single-Variable Descriptions of Data</vt:lpstr>
      <vt:lpstr>Single-Variable Descriptions of Data</vt:lpstr>
      <vt:lpstr>A Tip…</vt:lpstr>
      <vt:lpstr>Common Distributions: The Normal Distribution </vt:lpstr>
      <vt:lpstr>Common Distributions: The Normal Distribution</vt:lpstr>
      <vt:lpstr>Summarising a Continuous Variable  by One Categorical Variable</vt:lpstr>
      <vt:lpstr>Computing Group Means in R</vt:lpstr>
      <vt:lpstr>Computing Group Means in Excel using a Pivot Table</vt:lpstr>
      <vt:lpstr>Confidence Intervals</vt:lpstr>
      <vt:lpstr>Ozone Density Plots by Month</vt:lpstr>
      <vt:lpstr>Standard Error of the Mean </vt:lpstr>
      <vt:lpstr>R Function to Compute 95% Confidence Interval of the Mean</vt:lpstr>
      <vt:lpstr>Computing 95% Confidence Intervals for the Monthly Mean Ozone Measurements</vt:lpstr>
      <vt:lpstr>Multiple Categorical Variables: Contingency Tables</vt:lpstr>
      <vt:lpstr>Example: Cross-classification of Belief in Afterlife by Gender</vt:lpstr>
      <vt:lpstr>Correlation</vt:lpstr>
      <vt:lpstr>Correlation</vt:lpstr>
      <vt:lpstr>Correlation</vt:lpstr>
      <vt:lpstr>The sample correlation coefficient</vt:lpstr>
      <vt:lpstr>Computing Correlations</vt:lpstr>
      <vt:lpstr>Correlation between Ozone and Temp</vt:lpstr>
      <vt:lpstr>Correlation between Ozone and Temp in EXCEL</vt:lpstr>
      <vt:lpstr>Before we go …</vt:lpstr>
      <vt:lpstr>Some R Commands To Get You Started</vt:lpstr>
      <vt:lpstr>R Data Types</vt:lpstr>
      <vt:lpstr>Loading Data into R</vt:lpstr>
      <vt:lpstr>Viewing and editing your data</vt:lpstr>
      <vt:lpstr>Saving Data</vt:lpstr>
      <vt:lpstr>Getting Help with R</vt:lpstr>
      <vt:lpstr>R Packages</vt:lpstr>
      <vt:lpstr>Read this free eBook: http://r4ds.had.co.nz  </vt:lpstr>
      <vt:lpstr>References</vt:lpstr>
      <vt:lpstr>Useful R Packages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Practice Analytics Part 2 - Data Quality Assertions and Exploratory Analysis</dc:title>
  <dc:creator>Nauck,DD,Detlef,TUS1 R</dc:creator>
  <cp:lastModifiedBy>Nauck,DD,Detlef,TUS3 R</cp:lastModifiedBy>
  <cp:revision>1</cp:revision>
  <dcterms:created xsi:type="dcterms:W3CDTF">2021-07-12T13:24:46Z</dcterms:created>
  <dcterms:modified xsi:type="dcterms:W3CDTF">2022-08-03T16:56:27Z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5818d02-8d25-4bb9-b27c-e4db64670887_Enabled">
    <vt:lpwstr>true</vt:lpwstr>
  </property>
  <property fmtid="{D5CDD505-2E9C-101B-9397-08002B2CF9AE}" pid="3" name="MSIP_Label_55818d02-8d25-4bb9-b27c-e4db64670887_SetDate">
    <vt:lpwstr>2021-07-12T13:24:46Z</vt:lpwstr>
  </property>
  <property fmtid="{D5CDD505-2E9C-101B-9397-08002B2CF9AE}" pid="4" name="MSIP_Label_55818d02-8d25-4bb9-b27c-e4db64670887_Method">
    <vt:lpwstr>Standard</vt:lpwstr>
  </property>
  <property fmtid="{D5CDD505-2E9C-101B-9397-08002B2CF9AE}" pid="5" name="MSIP_Label_55818d02-8d25-4bb9-b27c-e4db64670887_Name">
    <vt:lpwstr>55818d02-8d25-4bb9-b27c-e4db64670887</vt:lpwstr>
  </property>
  <property fmtid="{D5CDD505-2E9C-101B-9397-08002B2CF9AE}" pid="6" name="MSIP_Label_55818d02-8d25-4bb9-b27c-e4db64670887_SiteId">
    <vt:lpwstr>a7f35688-9c00-4d5e-ba41-29f146377ab0</vt:lpwstr>
  </property>
  <property fmtid="{D5CDD505-2E9C-101B-9397-08002B2CF9AE}" pid="7" name="MSIP_Label_55818d02-8d25-4bb9-b27c-e4db64670887_ActionId">
    <vt:lpwstr>3dca5110-5f7d-4bd2-a448-487ccb7de860</vt:lpwstr>
  </property>
  <property fmtid="{D5CDD505-2E9C-101B-9397-08002B2CF9AE}" pid="8" name="MSIP_Label_55818d02-8d25-4bb9-b27c-e4db64670887_ContentBits">
    <vt:lpwstr>0</vt:lpwstr>
  </property>
</Properties>
</file>